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Lst>
  <p:sldSz cx="12192000" cy="6858000"/>
  <p:notesSz cx="6735763" cy="9866313"/>
  <p:defaultTextStyle>
    <a:defPPr>
      <a:defRPr lang="ro-R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7" d="100"/>
          <a:sy n="87" d="100"/>
        </p:scale>
        <p:origin x="258" y="90"/>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ro-RO"/>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ro-RO"/>
          </a:p>
        </p:txBody>
      </p:sp>
      <p:sp>
        <p:nvSpPr>
          <p:cNvPr id="4" name="Date Placeholder 3"/>
          <p:cNvSpPr>
            <a:spLocks noGrp="1"/>
          </p:cNvSpPr>
          <p:nvPr>
            <p:ph type="dt" sz="half" idx="10"/>
          </p:nvPr>
        </p:nvSpPr>
        <p:spPr/>
        <p:txBody>
          <a:bodyPr/>
          <a:lstStyle/>
          <a:p>
            <a:fld id="{846E7404-9B2A-4471-9F18-8FC1C26E9EBB}" type="datetimeFigureOut">
              <a:rPr lang="ro-RO" smtClean="0"/>
              <a:t>17.06.2020</a:t>
            </a:fld>
            <a:endParaRPr lang="ro-RO"/>
          </a:p>
        </p:txBody>
      </p:sp>
      <p:sp>
        <p:nvSpPr>
          <p:cNvPr id="5" name="Footer Placeholder 4"/>
          <p:cNvSpPr>
            <a:spLocks noGrp="1"/>
          </p:cNvSpPr>
          <p:nvPr>
            <p:ph type="ftr" sz="quarter" idx="11"/>
          </p:nvPr>
        </p:nvSpPr>
        <p:spPr/>
        <p:txBody>
          <a:bodyPr/>
          <a:lstStyle/>
          <a:p>
            <a:endParaRPr lang="ro-RO"/>
          </a:p>
        </p:txBody>
      </p:sp>
      <p:sp>
        <p:nvSpPr>
          <p:cNvPr id="6" name="Slide Number Placeholder 5"/>
          <p:cNvSpPr>
            <a:spLocks noGrp="1"/>
          </p:cNvSpPr>
          <p:nvPr>
            <p:ph type="sldNum" sz="quarter" idx="12"/>
          </p:nvPr>
        </p:nvSpPr>
        <p:spPr/>
        <p:txBody>
          <a:bodyPr/>
          <a:lstStyle/>
          <a:p>
            <a:fld id="{FE0BCCAD-DB09-4914-BB89-CE3559DB2DBC}" type="slidenum">
              <a:rPr lang="ro-RO" smtClean="0"/>
              <a:t>‹#›</a:t>
            </a:fld>
            <a:endParaRPr lang="ro-RO"/>
          </a:p>
        </p:txBody>
      </p:sp>
    </p:spTree>
    <p:extLst>
      <p:ext uri="{BB962C8B-B14F-4D97-AF65-F5344CB8AC3E}">
        <p14:creationId xmlns:p14="http://schemas.microsoft.com/office/powerpoint/2010/main" val="302637184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ro-RO"/>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ro-RO"/>
          </a:p>
        </p:txBody>
      </p:sp>
      <p:sp>
        <p:nvSpPr>
          <p:cNvPr id="4" name="Date Placeholder 3"/>
          <p:cNvSpPr>
            <a:spLocks noGrp="1"/>
          </p:cNvSpPr>
          <p:nvPr>
            <p:ph type="dt" sz="half" idx="10"/>
          </p:nvPr>
        </p:nvSpPr>
        <p:spPr/>
        <p:txBody>
          <a:bodyPr/>
          <a:lstStyle/>
          <a:p>
            <a:fld id="{846E7404-9B2A-4471-9F18-8FC1C26E9EBB}" type="datetimeFigureOut">
              <a:rPr lang="ro-RO" smtClean="0"/>
              <a:t>17.06.2020</a:t>
            </a:fld>
            <a:endParaRPr lang="ro-RO"/>
          </a:p>
        </p:txBody>
      </p:sp>
      <p:sp>
        <p:nvSpPr>
          <p:cNvPr id="5" name="Footer Placeholder 4"/>
          <p:cNvSpPr>
            <a:spLocks noGrp="1"/>
          </p:cNvSpPr>
          <p:nvPr>
            <p:ph type="ftr" sz="quarter" idx="11"/>
          </p:nvPr>
        </p:nvSpPr>
        <p:spPr/>
        <p:txBody>
          <a:bodyPr/>
          <a:lstStyle/>
          <a:p>
            <a:endParaRPr lang="ro-RO"/>
          </a:p>
        </p:txBody>
      </p:sp>
      <p:sp>
        <p:nvSpPr>
          <p:cNvPr id="6" name="Slide Number Placeholder 5"/>
          <p:cNvSpPr>
            <a:spLocks noGrp="1"/>
          </p:cNvSpPr>
          <p:nvPr>
            <p:ph type="sldNum" sz="quarter" idx="12"/>
          </p:nvPr>
        </p:nvSpPr>
        <p:spPr/>
        <p:txBody>
          <a:bodyPr/>
          <a:lstStyle/>
          <a:p>
            <a:fld id="{FE0BCCAD-DB09-4914-BB89-CE3559DB2DBC}" type="slidenum">
              <a:rPr lang="ro-RO" smtClean="0"/>
              <a:t>‹#›</a:t>
            </a:fld>
            <a:endParaRPr lang="ro-RO"/>
          </a:p>
        </p:txBody>
      </p:sp>
    </p:spTree>
    <p:extLst>
      <p:ext uri="{BB962C8B-B14F-4D97-AF65-F5344CB8AC3E}">
        <p14:creationId xmlns:p14="http://schemas.microsoft.com/office/powerpoint/2010/main" val="316803407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ro-RO"/>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ro-RO"/>
          </a:p>
        </p:txBody>
      </p:sp>
      <p:sp>
        <p:nvSpPr>
          <p:cNvPr id="4" name="Date Placeholder 3"/>
          <p:cNvSpPr>
            <a:spLocks noGrp="1"/>
          </p:cNvSpPr>
          <p:nvPr>
            <p:ph type="dt" sz="half" idx="10"/>
          </p:nvPr>
        </p:nvSpPr>
        <p:spPr/>
        <p:txBody>
          <a:bodyPr/>
          <a:lstStyle/>
          <a:p>
            <a:fld id="{846E7404-9B2A-4471-9F18-8FC1C26E9EBB}" type="datetimeFigureOut">
              <a:rPr lang="ro-RO" smtClean="0"/>
              <a:t>17.06.2020</a:t>
            </a:fld>
            <a:endParaRPr lang="ro-RO"/>
          </a:p>
        </p:txBody>
      </p:sp>
      <p:sp>
        <p:nvSpPr>
          <p:cNvPr id="5" name="Footer Placeholder 4"/>
          <p:cNvSpPr>
            <a:spLocks noGrp="1"/>
          </p:cNvSpPr>
          <p:nvPr>
            <p:ph type="ftr" sz="quarter" idx="11"/>
          </p:nvPr>
        </p:nvSpPr>
        <p:spPr/>
        <p:txBody>
          <a:bodyPr/>
          <a:lstStyle/>
          <a:p>
            <a:endParaRPr lang="ro-RO"/>
          </a:p>
        </p:txBody>
      </p:sp>
      <p:sp>
        <p:nvSpPr>
          <p:cNvPr id="6" name="Slide Number Placeholder 5"/>
          <p:cNvSpPr>
            <a:spLocks noGrp="1"/>
          </p:cNvSpPr>
          <p:nvPr>
            <p:ph type="sldNum" sz="quarter" idx="12"/>
          </p:nvPr>
        </p:nvSpPr>
        <p:spPr/>
        <p:txBody>
          <a:bodyPr/>
          <a:lstStyle/>
          <a:p>
            <a:fld id="{FE0BCCAD-DB09-4914-BB89-CE3559DB2DBC}" type="slidenum">
              <a:rPr lang="ro-RO" smtClean="0"/>
              <a:t>‹#›</a:t>
            </a:fld>
            <a:endParaRPr lang="ro-RO"/>
          </a:p>
        </p:txBody>
      </p:sp>
    </p:spTree>
    <p:extLst>
      <p:ext uri="{BB962C8B-B14F-4D97-AF65-F5344CB8AC3E}">
        <p14:creationId xmlns:p14="http://schemas.microsoft.com/office/powerpoint/2010/main" val="178141320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ro-RO"/>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ro-RO"/>
          </a:p>
        </p:txBody>
      </p:sp>
      <p:sp>
        <p:nvSpPr>
          <p:cNvPr id="4" name="Date Placeholder 3"/>
          <p:cNvSpPr>
            <a:spLocks noGrp="1"/>
          </p:cNvSpPr>
          <p:nvPr>
            <p:ph type="dt" sz="half" idx="10"/>
          </p:nvPr>
        </p:nvSpPr>
        <p:spPr/>
        <p:txBody>
          <a:bodyPr/>
          <a:lstStyle/>
          <a:p>
            <a:fld id="{846E7404-9B2A-4471-9F18-8FC1C26E9EBB}" type="datetimeFigureOut">
              <a:rPr lang="ro-RO" smtClean="0"/>
              <a:t>17.06.2020</a:t>
            </a:fld>
            <a:endParaRPr lang="ro-RO"/>
          </a:p>
        </p:txBody>
      </p:sp>
      <p:sp>
        <p:nvSpPr>
          <p:cNvPr id="5" name="Footer Placeholder 4"/>
          <p:cNvSpPr>
            <a:spLocks noGrp="1"/>
          </p:cNvSpPr>
          <p:nvPr>
            <p:ph type="ftr" sz="quarter" idx="11"/>
          </p:nvPr>
        </p:nvSpPr>
        <p:spPr/>
        <p:txBody>
          <a:bodyPr/>
          <a:lstStyle/>
          <a:p>
            <a:endParaRPr lang="ro-RO"/>
          </a:p>
        </p:txBody>
      </p:sp>
      <p:sp>
        <p:nvSpPr>
          <p:cNvPr id="6" name="Slide Number Placeholder 5"/>
          <p:cNvSpPr>
            <a:spLocks noGrp="1"/>
          </p:cNvSpPr>
          <p:nvPr>
            <p:ph type="sldNum" sz="quarter" idx="12"/>
          </p:nvPr>
        </p:nvSpPr>
        <p:spPr/>
        <p:txBody>
          <a:bodyPr/>
          <a:lstStyle/>
          <a:p>
            <a:fld id="{FE0BCCAD-DB09-4914-BB89-CE3559DB2DBC}" type="slidenum">
              <a:rPr lang="ro-RO" smtClean="0"/>
              <a:t>‹#›</a:t>
            </a:fld>
            <a:endParaRPr lang="ro-RO"/>
          </a:p>
        </p:txBody>
      </p:sp>
    </p:spTree>
    <p:extLst>
      <p:ext uri="{BB962C8B-B14F-4D97-AF65-F5344CB8AC3E}">
        <p14:creationId xmlns:p14="http://schemas.microsoft.com/office/powerpoint/2010/main" val="19651659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ro-RO"/>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46E7404-9B2A-4471-9F18-8FC1C26E9EBB}" type="datetimeFigureOut">
              <a:rPr lang="ro-RO" smtClean="0"/>
              <a:t>17.06.2020</a:t>
            </a:fld>
            <a:endParaRPr lang="ro-RO"/>
          </a:p>
        </p:txBody>
      </p:sp>
      <p:sp>
        <p:nvSpPr>
          <p:cNvPr id="5" name="Footer Placeholder 4"/>
          <p:cNvSpPr>
            <a:spLocks noGrp="1"/>
          </p:cNvSpPr>
          <p:nvPr>
            <p:ph type="ftr" sz="quarter" idx="11"/>
          </p:nvPr>
        </p:nvSpPr>
        <p:spPr/>
        <p:txBody>
          <a:bodyPr/>
          <a:lstStyle/>
          <a:p>
            <a:endParaRPr lang="ro-RO"/>
          </a:p>
        </p:txBody>
      </p:sp>
      <p:sp>
        <p:nvSpPr>
          <p:cNvPr id="6" name="Slide Number Placeholder 5"/>
          <p:cNvSpPr>
            <a:spLocks noGrp="1"/>
          </p:cNvSpPr>
          <p:nvPr>
            <p:ph type="sldNum" sz="quarter" idx="12"/>
          </p:nvPr>
        </p:nvSpPr>
        <p:spPr/>
        <p:txBody>
          <a:bodyPr/>
          <a:lstStyle/>
          <a:p>
            <a:fld id="{FE0BCCAD-DB09-4914-BB89-CE3559DB2DBC}" type="slidenum">
              <a:rPr lang="ro-RO" smtClean="0"/>
              <a:t>‹#›</a:t>
            </a:fld>
            <a:endParaRPr lang="ro-RO"/>
          </a:p>
        </p:txBody>
      </p:sp>
    </p:spTree>
    <p:extLst>
      <p:ext uri="{BB962C8B-B14F-4D97-AF65-F5344CB8AC3E}">
        <p14:creationId xmlns:p14="http://schemas.microsoft.com/office/powerpoint/2010/main" val="22694154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ro-RO"/>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ro-RO"/>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ro-RO"/>
          </a:p>
        </p:txBody>
      </p:sp>
      <p:sp>
        <p:nvSpPr>
          <p:cNvPr id="5" name="Date Placeholder 4"/>
          <p:cNvSpPr>
            <a:spLocks noGrp="1"/>
          </p:cNvSpPr>
          <p:nvPr>
            <p:ph type="dt" sz="half" idx="10"/>
          </p:nvPr>
        </p:nvSpPr>
        <p:spPr/>
        <p:txBody>
          <a:bodyPr/>
          <a:lstStyle/>
          <a:p>
            <a:fld id="{846E7404-9B2A-4471-9F18-8FC1C26E9EBB}" type="datetimeFigureOut">
              <a:rPr lang="ro-RO" smtClean="0"/>
              <a:t>17.06.2020</a:t>
            </a:fld>
            <a:endParaRPr lang="ro-RO"/>
          </a:p>
        </p:txBody>
      </p:sp>
      <p:sp>
        <p:nvSpPr>
          <p:cNvPr id="6" name="Footer Placeholder 5"/>
          <p:cNvSpPr>
            <a:spLocks noGrp="1"/>
          </p:cNvSpPr>
          <p:nvPr>
            <p:ph type="ftr" sz="quarter" idx="11"/>
          </p:nvPr>
        </p:nvSpPr>
        <p:spPr/>
        <p:txBody>
          <a:bodyPr/>
          <a:lstStyle/>
          <a:p>
            <a:endParaRPr lang="ro-RO"/>
          </a:p>
        </p:txBody>
      </p:sp>
      <p:sp>
        <p:nvSpPr>
          <p:cNvPr id="7" name="Slide Number Placeholder 6"/>
          <p:cNvSpPr>
            <a:spLocks noGrp="1"/>
          </p:cNvSpPr>
          <p:nvPr>
            <p:ph type="sldNum" sz="quarter" idx="12"/>
          </p:nvPr>
        </p:nvSpPr>
        <p:spPr/>
        <p:txBody>
          <a:bodyPr/>
          <a:lstStyle/>
          <a:p>
            <a:fld id="{FE0BCCAD-DB09-4914-BB89-CE3559DB2DBC}" type="slidenum">
              <a:rPr lang="ro-RO" smtClean="0"/>
              <a:t>‹#›</a:t>
            </a:fld>
            <a:endParaRPr lang="ro-RO"/>
          </a:p>
        </p:txBody>
      </p:sp>
    </p:spTree>
    <p:extLst>
      <p:ext uri="{BB962C8B-B14F-4D97-AF65-F5344CB8AC3E}">
        <p14:creationId xmlns:p14="http://schemas.microsoft.com/office/powerpoint/2010/main" val="1688920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ro-RO"/>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ro-RO"/>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ro-RO"/>
          </a:p>
        </p:txBody>
      </p:sp>
      <p:sp>
        <p:nvSpPr>
          <p:cNvPr id="7" name="Date Placeholder 6"/>
          <p:cNvSpPr>
            <a:spLocks noGrp="1"/>
          </p:cNvSpPr>
          <p:nvPr>
            <p:ph type="dt" sz="half" idx="10"/>
          </p:nvPr>
        </p:nvSpPr>
        <p:spPr/>
        <p:txBody>
          <a:bodyPr/>
          <a:lstStyle/>
          <a:p>
            <a:fld id="{846E7404-9B2A-4471-9F18-8FC1C26E9EBB}" type="datetimeFigureOut">
              <a:rPr lang="ro-RO" smtClean="0"/>
              <a:t>17.06.2020</a:t>
            </a:fld>
            <a:endParaRPr lang="ro-RO"/>
          </a:p>
        </p:txBody>
      </p:sp>
      <p:sp>
        <p:nvSpPr>
          <p:cNvPr id="8" name="Footer Placeholder 7"/>
          <p:cNvSpPr>
            <a:spLocks noGrp="1"/>
          </p:cNvSpPr>
          <p:nvPr>
            <p:ph type="ftr" sz="quarter" idx="11"/>
          </p:nvPr>
        </p:nvSpPr>
        <p:spPr/>
        <p:txBody>
          <a:bodyPr/>
          <a:lstStyle/>
          <a:p>
            <a:endParaRPr lang="ro-RO"/>
          </a:p>
        </p:txBody>
      </p:sp>
      <p:sp>
        <p:nvSpPr>
          <p:cNvPr id="9" name="Slide Number Placeholder 8"/>
          <p:cNvSpPr>
            <a:spLocks noGrp="1"/>
          </p:cNvSpPr>
          <p:nvPr>
            <p:ph type="sldNum" sz="quarter" idx="12"/>
          </p:nvPr>
        </p:nvSpPr>
        <p:spPr/>
        <p:txBody>
          <a:bodyPr/>
          <a:lstStyle/>
          <a:p>
            <a:fld id="{FE0BCCAD-DB09-4914-BB89-CE3559DB2DBC}" type="slidenum">
              <a:rPr lang="ro-RO" smtClean="0"/>
              <a:t>‹#›</a:t>
            </a:fld>
            <a:endParaRPr lang="ro-RO"/>
          </a:p>
        </p:txBody>
      </p:sp>
    </p:spTree>
    <p:extLst>
      <p:ext uri="{BB962C8B-B14F-4D97-AF65-F5344CB8AC3E}">
        <p14:creationId xmlns:p14="http://schemas.microsoft.com/office/powerpoint/2010/main" val="162580150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ro-RO"/>
          </a:p>
        </p:txBody>
      </p:sp>
      <p:sp>
        <p:nvSpPr>
          <p:cNvPr id="3" name="Date Placeholder 2"/>
          <p:cNvSpPr>
            <a:spLocks noGrp="1"/>
          </p:cNvSpPr>
          <p:nvPr>
            <p:ph type="dt" sz="half" idx="10"/>
          </p:nvPr>
        </p:nvSpPr>
        <p:spPr/>
        <p:txBody>
          <a:bodyPr/>
          <a:lstStyle/>
          <a:p>
            <a:fld id="{846E7404-9B2A-4471-9F18-8FC1C26E9EBB}" type="datetimeFigureOut">
              <a:rPr lang="ro-RO" smtClean="0"/>
              <a:t>17.06.2020</a:t>
            </a:fld>
            <a:endParaRPr lang="ro-RO"/>
          </a:p>
        </p:txBody>
      </p:sp>
      <p:sp>
        <p:nvSpPr>
          <p:cNvPr id="4" name="Footer Placeholder 3"/>
          <p:cNvSpPr>
            <a:spLocks noGrp="1"/>
          </p:cNvSpPr>
          <p:nvPr>
            <p:ph type="ftr" sz="quarter" idx="11"/>
          </p:nvPr>
        </p:nvSpPr>
        <p:spPr/>
        <p:txBody>
          <a:bodyPr/>
          <a:lstStyle/>
          <a:p>
            <a:endParaRPr lang="ro-RO"/>
          </a:p>
        </p:txBody>
      </p:sp>
      <p:sp>
        <p:nvSpPr>
          <p:cNvPr id="5" name="Slide Number Placeholder 4"/>
          <p:cNvSpPr>
            <a:spLocks noGrp="1"/>
          </p:cNvSpPr>
          <p:nvPr>
            <p:ph type="sldNum" sz="quarter" idx="12"/>
          </p:nvPr>
        </p:nvSpPr>
        <p:spPr/>
        <p:txBody>
          <a:bodyPr/>
          <a:lstStyle/>
          <a:p>
            <a:fld id="{FE0BCCAD-DB09-4914-BB89-CE3559DB2DBC}" type="slidenum">
              <a:rPr lang="ro-RO" smtClean="0"/>
              <a:t>‹#›</a:t>
            </a:fld>
            <a:endParaRPr lang="ro-RO"/>
          </a:p>
        </p:txBody>
      </p:sp>
    </p:spTree>
    <p:extLst>
      <p:ext uri="{BB962C8B-B14F-4D97-AF65-F5344CB8AC3E}">
        <p14:creationId xmlns:p14="http://schemas.microsoft.com/office/powerpoint/2010/main" val="11262646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46E7404-9B2A-4471-9F18-8FC1C26E9EBB}" type="datetimeFigureOut">
              <a:rPr lang="ro-RO" smtClean="0"/>
              <a:t>17.06.2020</a:t>
            </a:fld>
            <a:endParaRPr lang="ro-RO"/>
          </a:p>
        </p:txBody>
      </p:sp>
      <p:sp>
        <p:nvSpPr>
          <p:cNvPr id="3" name="Footer Placeholder 2"/>
          <p:cNvSpPr>
            <a:spLocks noGrp="1"/>
          </p:cNvSpPr>
          <p:nvPr>
            <p:ph type="ftr" sz="quarter" idx="11"/>
          </p:nvPr>
        </p:nvSpPr>
        <p:spPr/>
        <p:txBody>
          <a:bodyPr/>
          <a:lstStyle/>
          <a:p>
            <a:endParaRPr lang="ro-RO"/>
          </a:p>
        </p:txBody>
      </p:sp>
      <p:sp>
        <p:nvSpPr>
          <p:cNvPr id="4" name="Slide Number Placeholder 3"/>
          <p:cNvSpPr>
            <a:spLocks noGrp="1"/>
          </p:cNvSpPr>
          <p:nvPr>
            <p:ph type="sldNum" sz="quarter" idx="12"/>
          </p:nvPr>
        </p:nvSpPr>
        <p:spPr/>
        <p:txBody>
          <a:bodyPr/>
          <a:lstStyle/>
          <a:p>
            <a:fld id="{FE0BCCAD-DB09-4914-BB89-CE3559DB2DBC}" type="slidenum">
              <a:rPr lang="ro-RO" smtClean="0"/>
              <a:t>‹#›</a:t>
            </a:fld>
            <a:endParaRPr lang="ro-RO"/>
          </a:p>
        </p:txBody>
      </p:sp>
    </p:spTree>
    <p:extLst>
      <p:ext uri="{BB962C8B-B14F-4D97-AF65-F5344CB8AC3E}">
        <p14:creationId xmlns:p14="http://schemas.microsoft.com/office/powerpoint/2010/main" val="29423917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ro-RO"/>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ro-RO"/>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46E7404-9B2A-4471-9F18-8FC1C26E9EBB}" type="datetimeFigureOut">
              <a:rPr lang="ro-RO" smtClean="0"/>
              <a:t>17.06.2020</a:t>
            </a:fld>
            <a:endParaRPr lang="ro-RO"/>
          </a:p>
        </p:txBody>
      </p:sp>
      <p:sp>
        <p:nvSpPr>
          <p:cNvPr id="6" name="Footer Placeholder 5"/>
          <p:cNvSpPr>
            <a:spLocks noGrp="1"/>
          </p:cNvSpPr>
          <p:nvPr>
            <p:ph type="ftr" sz="quarter" idx="11"/>
          </p:nvPr>
        </p:nvSpPr>
        <p:spPr/>
        <p:txBody>
          <a:bodyPr/>
          <a:lstStyle/>
          <a:p>
            <a:endParaRPr lang="ro-RO"/>
          </a:p>
        </p:txBody>
      </p:sp>
      <p:sp>
        <p:nvSpPr>
          <p:cNvPr id="7" name="Slide Number Placeholder 6"/>
          <p:cNvSpPr>
            <a:spLocks noGrp="1"/>
          </p:cNvSpPr>
          <p:nvPr>
            <p:ph type="sldNum" sz="quarter" idx="12"/>
          </p:nvPr>
        </p:nvSpPr>
        <p:spPr/>
        <p:txBody>
          <a:bodyPr/>
          <a:lstStyle/>
          <a:p>
            <a:fld id="{FE0BCCAD-DB09-4914-BB89-CE3559DB2DBC}" type="slidenum">
              <a:rPr lang="ro-RO" smtClean="0"/>
              <a:t>‹#›</a:t>
            </a:fld>
            <a:endParaRPr lang="ro-RO"/>
          </a:p>
        </p:txBody>
      </p:sp>
    </p:spTree>
    <p:extLst>
      <p:ext uri="{BB962C8B-B14F-4D97-AF65-F5344CB8AC3E}">
        <p14:creationId xmlns:p14="http://schemas.microsoft.com/office/powerpoint/2010/main" val="183977657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ro-RO"/>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o-RO"/>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46E7404-9B2A-4471-9F18-8FC1C26E9EBB}" type="datetimeFigureOut">
              <a:rPr lang="ro-RO" smtClean="0"/>
              <a:t>17.06.2020</a:t>
            </a:fld>
            <a:endParaRPr lang="ro-RO"/>
          </a:p>
        </p:txBody>
      </p:sp>
      <p:sp>
        <p:nvSpPr>
          <p:cNvPr id="6" name="Footer Placeholder 5"/>
          <p:cNvSpPr>
            <a:spLocks noGrp="1"/>
          </p:cNvSpPr>
          <p:nvPr>
            <p:ph type="ftr" sz="quarter" idx="11"/>
          </p:nvPr>
        </p:nvSpPr>
        <p:spPr/>
        <p:txBody>
          <a:bodyPr/>
          <a:lstStyle/>
          <a:p>
            <a:endParaRPr lang="ro-RO"/>
          </a:p>
        </p:txBody>
      </p:sp>
      <p:sp>
        <p:nvSpPr>
          <p:cNvPr id="7" name="Slide Number Placeholder 6"/>
          <p:cNvSpPr>
            <a:spLocks noGrp="1"/>
          </p:cNvSpPr>
          <p:nvPr>
            <p:ph type="sldNum" sz="quarter" idx="12"/>
          </p:nvPr>
        </p:nvSpPr>
        <p:spPr/>
        <p:txBody>
          <a:bodyPr/>
          <a:lstStyle/>
          <a:p>
            <a:fld id="{FE0BCCAD-DB09-4914-BB89-CE3559DB2DBC}" type="slidenum">
              <a:rPr lang="ro-RO" smtClean="0"/>
              <a:t>‹#›</a:t>
            </a:fld>
            <a:endParaRPr lang="ro-RO"/>
          </a:p>
        </p:txBody>
      </p:sp>
    </p:spTree>
    <p:extLst>
      <p:ext uri="{BB962C8B-B14F-4D97-AF65-F5344CB8AC3E}">
        <p14:creationId xmlns:p14="http://schemas.microsoft.com/office/powerpoint/2010/main" val="16001355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ro-RO"/>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ro-RO"/>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46E7404-9B2A-4471-9F18-8FC1C26E9EBB}" type="datetimeFigureOut">
              <a:rPr lang="ro-RO" smtClean="0"/>
              <a:t>17.06.2020</a:t>
            </a:fld>
            <a:endParaRPr lang="ro-RO"/>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o-RO"/>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E0BCCAD-DB09-4914-BB89-CE3559DB2DBC}" type="slidenum">
              <a:rPr lang="ro-RO" smtClean="0"/>
              <a:t>‹#›</a:t>
            </a:fld>
            <a:endParaRPr lang="ro-RO"/>
          </a:p>
        </p:txBody>
      </p:sp>
    </p:spTree>
    <p:extLst>
      <p:ext uri="{BB962C8B-B14F-4D97-AF65-F5344CB8AC3E}">
        <p14:creationId xmlns:p14="http://schemas.microsoft.com/office/powerpoint/2010/main" val="327577416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o-R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1.png"/><Relationship Id="rId1" Type="http://schemas.openxmlformats.org/officeDocument/2006/relationships/slideLayout" Target="../slideLayouts/slideLayout7.xml"/><Relationship Id="rId4"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 xmlns:a16="http://schemas.microsoft.com/office/drawing/2014/main" id="{C065C5D5-1365-4111-86CC-9EDEBB7EDD65}"/>
              </a:ext>
            </a:extLst>
          </p:cNvPr>
          <p:cNvPicPr/>
          <p:nvPr/>
        </p:nvPicPr>
        <p:blipFill>
          <a:blip r:embed="rId2" cstate="print">
            <a:extLst>
              <a:ext uri="{28A0092B-C50C-407E-A947-70E740481C1C}">
                <a14:useLocalDpi xmlns:a14="http://schemas.microsoft.com/office/drawing/2010/main" val="0"/>
              </a:ext>
            </a:extLst>
          </a:blip>
          <a:stretch>
            <a:fillRect/>
          </a:stretch>
        </p:blipFill>
        <p:spPr>
          <a:xfrm>
            <a:off x="2145293" y="287300"/>
            <a:ext cx="8025413" cy="820106"/>
          </a:xfrm>
          <a:prstGeom prst="rect">
            <a:avLst/>
          </a:prstGeom>
        </p:spPr>
      </p:pic>
      <p:sp>
        <p:nvSpPr>
          <p:cNvPr id="4" name="Rectangle 3"/>
          <p:cNvSpPr/>
          <p:nvPr/>
        </p:nvSpPr>
        <p:spPr>
          <a:xfrm>
            <a:off x="8174514" y="1852704"/>
            <a:ext cx="2456762" cy="369332"/>
          </a:xfrm>
          <a:prstGeom prst="rect">
            <a:avLst/>
          </a:prstGeom>
        </p:spPr>
        <p:txBody>
          <a:bodyPr wrap="square">
            <a:spAutoFit/>
          </a:bodyPr>
          <a:lstStyle/>
          <a:p>
            <a:r>
              <a:rPr lang="ro-RO" b="1" i="1" dirty="0">
                <a:solidFill>
                  <a:srgbClr val="002060"/>
                </a:solidFill>
                <a:latin typeface="Trebuchet MS" panose="020B0603020202020204" pitchFamily="34" charset="0"/>
                <a:cs typeface="Arial" panose="020B0604020202020204" pitchFamily="34" charset="0"/>
              </a:rPr>
              <a:t>Cod proiect: 1</a:t>
            </a:r>
            <a:r>
              <a:rPr lang="en-US" b="1" i="1" dirty="0">
                <a:solidFill>
                  <a:srgbClr val="002060"/>
                </a:solidFill>
                <a:latin typeface="Trebuchet MS" panose="020B0603020202020204" pitchFamily="34" charset="0"/>
                <a:cs typeface="Arial" panose="020B0604020202020204" pitchFamily="34" charset="0"/>
              </a:rPr>
              <a:t>35887</a:t>
            </a:r>
            <a:endParaRPr lang="ro-RO" i="1" dirty="0">
              <a:solidFill>
                <a:srgbClr val="002060"/>
              </a:solidFill>
              <a:latin typeface="Trebuchet MS" panose="020B0603020202020204" pitchFamily="34" charset="0"/>
            </a:endParaRPr>
          </a:p>
        </p:txBody>
      </p:sp>
      <p:sp>
        <p:nvSpPr>
          <p:cNvPr id="5" name="Rectangle 4"/>
          <p:cNvSpPr/>
          <p:nvPr/>
        </p:nvSpPr>
        <p:spPr>
          <a:xfrm>
            <a:off x="1685581" y="2967335"/>
            <a:ext cx="8945695" cy="1384995"/>
          </a:xfrm>
          <a:prstGeom prst="rect">
            <a:avLst/>
          </a:prstGeom>
        </p:spPr>
        <p:txBody>
          <a:bodyPr wrap="square">
            <a:spAutoFit/>
          </a:bodyPr>
          <a:lstStyle/>
          <a:p>
            <a:pPr algn="ctr"/>
            <a:r>
              <a:rPr lang="ro-RO" sz="2800" b="1" dirty="0">
                <a:solidFill>
                  <a:srgbClr val="002060"/>
                </a:solidFill>
                <a:latin typeface="Trebuchet MS" panose="020B0603020202020204" pitchFamily="34" charset="0"/>
                <a:cs typeface="Arial" panose="020B0604020202020204" pitchFamily="34" charset="0"/>
              </a:rPr>
              <a:t>Proiectul</a:t>
            </a:r>
            <a:br>
              <a:rPr lang="ro-RO" sz="2800" b="1" dirty="0">
                <a:solidFill>
                  <a:srgbClr val="002060"/>
                </a:solidFill>
                <a:latin typeface="Trebuchet MS" panose="020B0603020202020204" pitchFamily="34" charset="0"/>
                <a:cs typeface="Arial" panose="020B0604020202020204" pitchFamily="34" charset="0"/>
              </a:rPr>
            </a:br>
            <a:r>
              <a:rPr lang="ro-RO" sz="2800" b="1" dirty="0">
                <a:solidFill>
                  <a:srgbClr val="002060"/>
                </a:solidFill>
                <a:latin typeface="Trebuchet MS" panose="020B0603020202020204" pitchFamily="34" charset="0"/>
                <a:cs typeface="Arial" panose="020B0604020202020204" pitchFamily="34" charset="0"/>
              </a:rPr>
              <a:t> „</a:t>
            </a:r>
            <a:r>
              <a:rPr lang="en-US" sz="2800" b="1" dirty="0" err="1">
                <a:solidFill>
                  <a:srgbClr val="002060"/>
                </a:solidFill>
                <a:latin typeface="Trebuchet MS" panose="020B0603020202020204" pitchFamily="34" charset="0"/>
                <a:cs typeface="Arial" panose="020B0604020202020204" pitchFamily="34" charset="0"/>
              </a:rPr>
              <a:t>Digitalizarea</a:t>
            </a:r>
            <a:r>
              <a:rPr lang="en-US" sz="2800" b="1" dirty="0">
                <a:solidFill>
                  <a:srgbClr val="002060"/>
                </a:solidFill>
                <a:latin typeface="Trebuchet MS" panose="020B0603020202020204" pitchFamily="34" charset="0"/>
                <a:cs typeface="Arial" panose="020B0604020202020204" pitchFamily="34" charset="0"/>
              </a:rPr>
              <a:t> </a:t>
            </a:r>
            <a:r>
              <a:rPr lang="en-US" sz="2800" b="1" dirty="0" err="1">
                <a:solidFill>
                  <a:srgbClr val="002060"/>
                </a:solidFill>
                <a:latin typeface="Trebuchet MS" panose="020B0603020202020204" pitchFamily="34" charset="0"/>
                <a:cs typeface="Arial" panose="020B0604020202020204" pitchFamily="34" charset="0"/>
              </a:rPr>
              <a:t>serviciilor</a:t>
            </a:r>
            <a:r>
              <a:rPr lang="en-US" sz="2800" b="1" dirty="0">
                <a:solidFill>
                  <a:srgbClr val="002060"/>
                </a:solidFill>
                <a:latin typeface="Trebuchet MS" panose="020B0603020202020204" pitchFamily="34" charset="0"/>
                <a:cs typeface="Arial" panose="020B0604020202020204" pitchFamily="34" charset="0"/>
              </a:rPr>
              <a:t> </a:t>
            </a:r>
            <a:r>
              <a:rPr lang="en-US" sz="2800" b="1" dirty="0" err="1">
                <a:solidFill>
                  <a:srgbClr val="002060"/>
                </a:solidFill>
                <a:latin typeface="Trebuchet MS" panose="020B0603020202020204" pitchFamily="34" charset="0"/>
                <a:cs typeface="Arial" panose="020B0604020202020204" pitchFamily="34" charset="0"/>
              </a:rPr>
              <a:t>sociale</a:t>
            </a:r>
            <a:r>
              <a:rPr lang="en-US" sz="2800" b="1" dirty="0">
                <a:solidFill>
                  <a:srgbClr val="002060"/>
                </a:solidFill>
                <a:latin typeface="Trebuchet MS" panose="020B0603020202020204" pitchFamily="34" charset="0"/>
                <a:cs typeface="Arial" panose="020B0604020202020204" pitchFamily="34" charset="0"/>
              </a:rPr>
              <a:t> </a:t>
            </a:r>
            <a:r>
              <a:rPr lang="en-US" sz="2800" b="1" dirty="0" err="1">
                <a:solidFill>
                  <a:srgbClr val="002060"/>
                </a:solidFill>
                <a:latin typeface="Trebuchet MS" panose="020B0603020202020204" pitchFamily="34" charset="0"/>
                <a:cs typeface="Arial" panose="020B0604020202020204" pitchFamily="34" charset="0"/>
              </a:rPr>
              <a:t>și</a:t>
            </a:r>
            <a:r>
              <a:rPr lang="en-US" sz="2800" b="1" dirty="0">
                <a:solidFill>
                  <a:srgbClr val="002060"/>
                </a:solidFill>
                <a:latin typeface="Trebuchet MS" panose="020B0603020202020204" pitchFamily="34" charset="0"/>
                <a:cs typeface="Arial" panose="020B0604020202020204" pitchFamily="34" charset="0"/>
              </a:rPr>
              <a:t> </a:t>
            </a:r>
            <a:r>
              <a:rPr lang="en-US" sz="2800" b="1" dirty="0" err="1">
                <a:solidFill>
                  <a:srgbClr val="002060"/>
                </a:solidFill>
                <a:latin typeface="Trebuchet MS" panose="020B0603020202020204" pitchFamily="34" charset="0"/>
                <a:cs typeface="Arial" panose="020B0604020202020204" pitchFamily="34" charset="0"/>
              </a:rPr>
              <a:t>medicale</a:t>
            </a:r>
            <a:r>
              <a:rPr lang="en-US" sz="2800" b="1" dirty="0">
                <a:solidFill>
                  <a:srgbClr val="002060"/>
                </a:solidFill>
                <a:latin typeface="Trebuchet MS" panose="020B0603020202020204" pitchFamily="34" charset="0"/>
                <a:cs typeface="Arial" panose="020B0604020202020204" pitchFamily="34" charset="0"/>
              </a:rPr>
              <a:t> </a:t>
            </a:r>
            <a:r>
              <a:rPr lang="en-US" sz="2800" b="1" dirty="0" err="1">
                <a:solidFill>
                  <a:srgbClr val="002060"/>
                </a:solidFill>
                <a:latin typeface="Trebuchet MS" panose="020B0603020202020204" pitchFamily="34" charset="0"/>
                <a:cs typeface="Arial" panose="020B0604020202020204" pitchFamily="34" charset="0"/>
              </a:rPr>
              <a:t>aflate</a:t>
            </a:r>
            <a:r>
              <a:rPr lang="en-US" sz="2800" b="1" dirty="0">
                <a:solidFill>
                  <a:srgbClr val="002060"/>
                </a:solidFill>
                <a:latin typeface="Trebuchet MS" panose="020B0603020202020204" pitchFamily="34" charset="0"/>
                <a:cs typeface="Arial" panose="020B0604020202020204" pitchFamily="34" charset="0"/>
              </a:rPr>
              <a:t> </a:t>
            </a:r>
            <a:r>
              <a:rPr lang="en-US" sz="2800" b="1" dirty="0" err="1">
                <a:solidFill>
                  <a:srgbClr val="002060"/>
                </a:solidFill>
                <a:latin typeface="Trebuchet MS" panose="020B0603020202020204" pitchFamily="34" charset="0"/>
                <a:cs typeface="Arial" panose="020B0604020202020204" pitchFamily="34" charset="0"/>
              </a:rPr>
              <a:t>în</a:t>
            </a:r>
            <a:r>
              <a:rPr lang="en-US" sz="2800" b="1" dirty="0">
                <a:solidFill>
                  <a:srgbClr val="002060"/>
                </a:solidFill>
                <a:latin typeface="Trebuchet MS" panose="020B0603020202020204" pitchFamily="34" charset="0"/>
                <a:cs typeface="Arial" panose="020B0604020202020204" pitchFamily="34" charset="0"/>
              </a:rPr>
              <a:t> </a:t>
            </a:r>
            <a:r>
              <a:rPr lang="en-US" sz="2800" b="1" dirty="0" err="1">
                <a:solidFill>
                  <a:srgbClr val="002060"/>
                </a:solidFill>
                <a:latin typeface="Trebuchet MS" panose="020B0603020202020204" pitchFamily="34" charset="0"/>
                <a:cs typeface="Arial" panose="020B0604020202020204" pitchFamily="34" charset="0"/>
              </a:rPr>
              <a:t>competenta</a:t>
            </a:r>
            <a:r>
              <a:rPr lang="en-US" sz="2800" b="1" dirty="0">
                <a:solidFill>
                  <a:srgbClr val="002060"/>
                </a:solidFill>
                <a:latin typeface="Trebuchet MS" panose="020B0603020202020204" pitchFamily="34" charset="0"/>
                <a:cs typeface="Arial" panose="020B0604020202020204" pitchFamily="34" charset="0"/>
              </a:rPr>
              <a:t> </a:t>
            </a:r>
            <a:r>
              <a:rPr lang="en-US" sz="2800" b="1" dirty="0" err="1">
                <a:solidFill>
                  <a:srgbClr val="002060"/>
                </a:solidFill>
                <a:latin typeface="Trebuchet MS" panose="020B0603020202020204" pitchFamily="34" charset="0"/>
                <a:cs typeface="Arial" panose="020B0604020202020204" pitchFamily="34" charset="0"/>
              </a:rPr>
              <a:t>Consiliului</a:t>
            </a:r>
            <a:r>
              <a:rPr lang="en-US" sz="2800" b="1" dirty="0">
                <a:solidFill>
                  <a:srgbClr val="002060"/>
                </a:solidFill>
                <a:latin typeface="Trebuchet MS" panose="020B0603020202020204" pitchFamily="34" charset="0"/>
                <a:cs typeface="Arial" panose="020B0604020202020204" pitchFamily="34" charset="0"/>
              </a:rPr>
              <a:t> </a:t>
            </a:r>
            <a:r>
              <a:rPr lang="en-US" sz="2800" b="1" dirty="0" err="1">
                <a:solidFill>
                  <a:srgbClr val="002060"/>
                </a:solidFill>
                <a:latin typeface="Trebuchet MS" panose="020B0603020202020204" pitchFamily="34" charset="0"/>
                <a:cs typeface="Arial" panose="020B0604020202020204" pitchFamily="34" charset="0"/>
              </a:rPr>
              <a:t>Județean</a:t>
            </a:r>
            <a:r>
              <a:rPr lang="en-US" sz="2800" b="1" dirty="0">
                <a:solidFill>
                  <a:srgbClr val="002060"/>
                </a:solidFill>
                <a:latin typeface="Trebuchet MS" panose="020B0603020202020204" pitchFamily="34" charset="0"/>
                <a:cs typeface="Arial" panose="020B0604020202020204" pitchFamily="34" charset="0"/>
              </a:rPr>
              <a:t> </a:t>
            </a:r>
            <a:r>
              <a:rPr lang="en-US" sz="2800" b="1" dirty="0" err="1">
                <a:solidFill>
                  <a:srgbClr val="002060"/>
                </a:solidFill>
                <a:latin typeface="Trebuchet MS" panose="020B0603020202020204" pitchFamily="34" charset="0"/>
                <a:cs typeface="Arial" panose="020B0604020202020204" pitchFamily="34" charset="0"/>
              </a:rPr>
              <a:t>Brașov</a:t>
            </a:r>
            <a:r>
              <a:rPr lang="ro-RO" sz="2800" b="1" dirty="0">
                <a:solidFill>
                  <a:srgbClr val="002060"/>
                </a:solidFill>
                <a:latin typeface="Trebuchet MS" panose="020B0603020202020204" pitchFamily="34" charset="0"/>
                <a:cs typeface="Arial" panose="020B0604020202020204" pitchFamily="34" charset="0"/>
              </a:rPr>
              <a:t>”</a:t>
            </a:r>
            <a:endParaRPr lang="ro-RO" sz="2800" dirty="0">
              <a:latin typeface="Trebuchet MS" panose="020B0603020202020204" pitchFamily="34" charset="0"/>
            </a:endParaRPr>
          </a:p>
        </p:txBody>
      </p:sp>
      <p:sp>
        <p:nvSpPr>
          <p:cNvPr id="6" name="Subtitle 2">
            <a:extLst>
              <a:ext uri="{FF2B5EF4-FFF2-40B4-BE49-F238E27FC236}">
                <a16:creationId xmlns="" xmlns:a16="http://schemas.microsoft.com/office/drawing/2014/main" id="{08B4D131-3B94-4BF2-B93D-0BACD0BE303E}"/>
              </a:ext>
            </a:extLst>
          </p:cNvPr>
          <p:cNvSpPr txBox="1">
            <a:spLocks/>
          </p:cNvSpPr>
          <p:nvPr/>
        </p:nvSpPr>
        <p:spPr>
          <a:xfrm>
            <a:off x="1464814" y="5453348"/>
            <a:ext cx="9144000" cy="550069"/>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ro-RO" sz="1400" b="1" i="1" dirty="0">
                <a:solidFill>
                  <a:srgbClr val="0909B7"/>
                </a:solidFill>
              </a:rPr>
              <a:t>Proiect cofinanțat din Fondul </a:t>
            </a:r>
            <a:r>
              <a:rPr lang="ro-RO" sz="1400" b="1" i="1" dirty="0">
                <a:solidFill>
                  <a:srgbClr val="0909B7"/>
                </a:solidFill>
                <a:latin typeface="Trebuchet MS" panose="020B0603020202020204" pitchFamily="34" charset="0"/>
              </a:rPr>
              <a:t>Social</a:t>
            </a:r>
            <a:r>
              <a:rPr lang="ro-RO" sz="1400" b="1" i="1" dirty="0">
                <a:solidFill>
                  <a:srgbClr val="0909B7"/>
                </a:solidFill>
              </a:rPr>
              <a:t> European, prin Programul Operațional Capacitate Administrativă 2014-2020</a:t>
            </a:r>
            <a:r>
              <a:rPr lang="ro-RO" sz="1400" i="1" dirty="0">
                <a:solidFill>
                  <a:srgbClr val="0909B7"/>
                </a:solidFill>
              </a:rPr>
              <a:t> </a:t>
            </a:r>
          </a:p>
        </p:txBody>
      </p:sp>
      <p:pic>
        <p:nvPicPr>
          <p:cNvPr id="8" name="Picture 7">
            <a:extLst>
              <a:ext uri="{FF2B5EF4-FFF2-40B4-BE49-F238E27FC236}">
                <a16:creationId xmlns="" xmlns:a16="http://schemas.microsoft.com/office/drawing/2014/main" id="{360CF7B1-EDDB-4D84-9BF3-AB653530F9E6}"/>
              </a:ext>
            </a:extLst>
          </p:cNvPr>
          <p:cNvPicPr/>
          <p:nvPr/>
        </p:nvPicPr>
        <p:blipFill>
          <a:blip r:embed="rId3" cstate="print">
            <a:extLst>
              <a:ext uri="{28A0092B-C50C-407E-A947-70E740481C1C}">
                <a14:useLocalDpi xmlns:a14="http://schemas.microsoft.com/office/drawing/2010/main" val="0"/>
              </a:ext>
            </a:extLst>
          </a:blip>
          <a:stretch>
            <a:fillRect/>
          </a:stretch>
        </p:blipFill>
        <p:spPr>
          <a:xfrm>
            <a:off x="621436" y="6081713"/>
            <a:ext cx="10546672" cy="603681"/>
          </a:xfrm>
          <a:prstGeom prst="rect">
            <a:avLst/>
          </a:prstGeom>
        </p:spPr>
      </p:pic>
      <p:sp>
        <p:nvSpPr>
          <p:cNvPr id="9" name="Rectangle 8"/>
          <p:cNvSpPr/>
          <p:nvPr/>
        </p:nvSpPr>
        <p:spPr>
          <a:xfrm>
            <a:off x="5321393" y="6394357"/>
            <a:ext cx="1545231" cy="369332"/>
          </a:xfrm>
          <a:prstGeom prst="rect">
            <a:avLst/>
          </a:prstGeom>
        </p:spPr>
        <p:txBody>
          <a:bodyPr wrap="none">
            <a:spAutoFit/>
          </a:bodyPr>
          <a:lstStyle/>
          <a:p>
            <a:r>
              <a:rPr lang="ro-RO" dirty="0">
                <a:solidFill>
                  <a:srgbClr val="0909B7"/>
                </a:solidFill>
                <a:latin typeface="Trebuchet MS" panose="020B0603020202020204" pitchFamily="34" charset="0"/>
              </a:rPr>
              <a:t>www.poca.ro</a:t>
            </a:r>
          </a:p>
        </p:txBody>
      </p:sp>
    </p:spTree>
    <p:extLst>
      <p:ext uri="{BB962C8B-B14F-4D97-AF65-F5344CB8AC3E}">
        <p14:creationId xmlns:p14="http://schemas.microsoft.com/office/powerpoint/2010/main" val="106722515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 xmlns:a16="http://schemas.microsoft.com/office/drawing/2014/main" id="{C065C5D5-1365-4111-86CC-9EDEBB7EDD65}"/>
              </a:ext>
            </a:extLst>
          </p:cNvPr>
          <p:cNvPicPr/>
          <p:nvPr/>
        </p:nvPicPr>
        <p:blipFill>
          <a:blip r:embed="rId2" cstate="print">
            <a:extLst>
              <a:ext uri="{28A0092B-C50C-407E-A947-70E740481C1C}">
                <a14:useLocalDpi xmlns:a14="http://schemas.microsoft.com/office/drawing/2010/main" val="0"/>
              </a:ext>
            </a:extLst>
          </a:blip>
          <a:stretch>
            <a:fillRect/>
          </a:stretch>
        </p:blipFill>
        <p:spPr>
          <a:xfrm>
            <a:off x="1924957" y="320350"/>
            <a:ext cx="8025413" cy="820106"/>
          </a:xfrm>
          <a:prstGeom prst="rect">
            <a:avLst/>
          </a:prstGeom>
        </p:spPr>
      </p:pic>
      <p:sp>
        <p:nvSpPr>
          <p:cNvPr id="3" name="Rectangle 2"/>
          <p:cNvSpPr/>
          <p:nvPr/>
        </p:nvSpPr>
        <p:spPr>
          <a:xfrm>
            <a:off x="2680343" y="1530983"/>
            <a:ext cx="6096000" cy="923330"/>
          </a:xfrm>
          <a:prstGeom prst="rect">
            <a:avLst/>
          </a:prstGeom>
        </p:spPr>
        <p:txBody>
          <a:bodyPr>
            <a:spAutoFit/>
          </a:bodyPr>
          <a:lstStyle/>
          <a:p>
            <a:pPr algn="ctr"/>
            <a:r>
              <a:rPr lang="ro-RO" b="1" dirty="0">
                <a:solidFill>
                  <a:srgbClr val="002060"/>
                </a:solidFill>
                <a:latin typeface="Trebuchet MS" panose="020B0603020202020204" pitchFamily="34" charset="0"/>
                <a:cs typeface="Arial" panose="020B0604020202020204" pitchFamily="34" charset="0"/>
              </a:rPr>
              <a:t>Proiectul</a:t>
            </a:r>
            <a:br>
              <a:rPr lang="ro-RO" b="1" dirty="0">
                <a:solidFill>
                  <a:srgbClr val="002060"/>
                </a:solidFill>
                <a:latin typeface="Trebuchet MS" panose="020B0603020202020204" pitchFamily="34" charset="0"/>
                <a:cs typeface="Arial" panose="020B0604020202020204" pitchFamily="34" charset="0"/>
              </a:rPr>
            </a:br>
            <a:r>
              <a:rPr lang="ro-RO" b="1" dirty="0">
                <a:solidFill>
                  <a:srgbClr val="002060"/>
                </a:solidFill>
                <a:latin typeface="Trebuchet MS" panose="020B0603020202020204" pitchFamily="34" charset="0"/>
                <a:cs typeface="Arial" panose="020B0604020202020204" pitchFamily="34" charset="0"/>
              </a:rPr>
              <a:t> „</a:t>
            </a:r>
            <a:r>
              <a:rPr lang="en-US" b="1" dirty="0" err="1">
                <a:solidFill>
                  <a:srgbClr val="002060"/>
                </a:solidFill>
                <a:latin typeface="Trebuchet MS" panose="020B0603020202020204" pitchFamily="34" charset="0"/>
                <a:cs typeface="Arial" panose="020B0604020202020204" pitchFamily="34" charset="0"/>
              </a:rPr>
              <a:t>Digitalizarea</a:t>
            </a:r>
            <a:r>
              <a:rPr lang="en-US" b="1" dirty="0">
                <a:solidFill>
                  <a:srgbClr val="002060"/>
                </a:solidFill>
                <a:latin typeface="Trebuchet MS" panose="020B0603020202020204" pitchFamily="34" charset="0"/>
                <a:cs typeface="Arial" panose="020B0604020202020204" pitchFamily="34" charset="0"/>
              </a:rPr>
              <a:t> </a:t>
            </a:r>
            <a:r>
              <a:rPr lang="en-US" b="1" dirty="0" err="1">
                <a:solidFill>
                  <a:srgbClr val="002060"/>
                </a:solidFill>
                <a:latin typeface="Trebuchet MS" panose="020B0603020202020204" pitchFamily="34" charset="0"/>
                <a:cs typeface="Arial" panose="020B0604020202020204" pitchFamily="34" charset="0"/>
              </a:rPr>
              <a:t>serviciilor</a:t>
            </a:r>
            <a:r>
              <a:rPr lang="en-US" b="1" dirty="0">
                <a:solidFill>
                  <a:srgbClr val="002060"/>
                </a:solidFill>
                <a:latin typeface="Trebuchet MS" panose="020B0603020202020204" pitchFamily="34" charset="0"/>
                <a:cs typeface="Arial" panose="020B0604020202020204" pitchFamily="34" charset="0"/>
              </a:rPr>
              <a:t> </a:t>
            </a:r>
            <a:r>
              <a:rPr lang="en-US" b="1" dirty="0" err="1">
                <a:solidFill>
                  <a:srgbClr val="002060"/>
                </a:solidFill>
                <a:latin typeface="Trebuchet MS" panose="020B0603020202020204" pitchFamily="34" charset="0"/>
                <a:cs typeface="Arial" panose="020B0604020202020204" pitchFamily="34" charset="0"/>
              </a:rPr>
              <a:t>sociale</a:t>
            </a:r>
            <a:r>
              <a:rPr lang="en-US" b="1" dirty="0">
                <a:solidFill>
                  <a:srgbClr val="002060"/>
                </a:solidFill>
                <a:latin typeface="Trebuchet MS" panose="020B0603020202020204" pitchFamily="34" charset="0"/>
                <a:cs typeface="Arial" panose="020B0604020202020204" pitchFamily="34" charset="0"/>
              </a:rPr>
              <a:t> </a:t>
            </a:r>
            <a:r>
              <a:rPr lang="en-US" b="1" dirty="0" err="1">
                <a:solidFill>
                  <a:srgbClr val="002060"/>
                </a:solidFill>
                <a:latin typeface="Trebuchet MS" panose="020B0603020202020204" pitchFamily="34" charset="0"/>
                <a:cs typeface="Arial" panose="020B0604020202020204" pitchFamily="34" charset="0"/>
              </a:rPr>
              <a:t>și</a:t>
            </a:r>
            <a:r>
              <a:rPr lang="en-US" b="1" dirty="0">
                <a:solidFill>
                  <a:srgbClr val="002060"/>
                </a:solidFill>
                <a:latin typeface="Trebuchet MS" panose="020B0603020202020204" pitchFamily="34" charset="0"/>
                <a:cs typeface="Arial" panose="020B0604020202020204" pitchFamily="34" charset="0"/>
              </a:rPr>
              <a:t> </a:t>
            </a:r>
            <a:r>
              <a:rPr lang="en-US" b="1" dirty="0" err="1">
                <a:solidFill>
                  <a:srgbClr val="002060"/>
                </a:solidFill>
                <a:latin typeface="Trebuchet MS" panose="020B0603020202020204" pitchFamily="34" charset="0"/>
                <a:cs typeface="Arial" panose="020B0604020202020204" pitchFamily="34" charset="0"/>
              </a:rPr>
              <a:t>medicale</a:t>
            </a:r>
            <a:r>
              <a:rPr lang="en-US" b="1" dirty="0">
                <a:solidFill>
                  <a:srgbClr val="002060"/>
                </a:solidFill>
                <a:latin typeface="Trebuchet MS" panose="020B0603020202020204" pitchFamily="34" charset="0"/>
                <a:cs typeface="Arial" panose="020B0604020202020204" pitchFamily="34" charset="0"/>
              </a:rPr>
              <a:t> </a:t>
            </a:r>
            <a:r>
              <a:rPr lang="en-US" b="1" dirty="0" err="1">
                <a:solidFill>
                  <a:srgbClr val="002060"/>
                </a:solidFill>
                <a:latin typeface="Trebuchet MS" panose="020B0603020202020204" pitchFamily="34" charset="0"/>
                <a:cs typeface="Arial" panose="020B0604020202020204" pitchFamily="34" charset="0"/>
              </a:rPr>
              <a:t>aflate</a:t>
            </a:r>
            <a:r>
              <a:rPr lang="en-US" b="1" dirty="0">
                <a:solidFill>
                  <a:srgbClr val="002060"/>
                </a:solidFill>
                <a:latin typeface="Trebuchet MS" panose="020B0603020202020204" pitchFamily="34" charset="0"/>
                <a:cs typeface="Arial" panose="020B0604020202020204" pitchFamily="34" charset="0"/>
              </a:rPr>
              <a:t> </a:t>
            </a:r>
            <a:r>
              <a:rPr lang="en-US" b="1" dirty="0" err="1">
                <a:solidFill>
                  <a:srgbClr val="002060"/>
                </a:solidFill>
                <a:latin typeface="Trebuchet MS" panose="020B0603020202020204" pitchFamily="34" charset="0"/>
                <a:cs typeface="Arial" panose="020B0604020202020204" pitchFamily="34" charset="0"/>
              </a:rPr>
              <a:t>în</a:t>
            </a:r>
            <a:r>
              <a:rPr lang="en-US" b="1" dirty="0">
                <a:solidFill>
                  <a:srgbClr val="002060"/>
                </a:solidFill>
                <a:latin typeface="Trebuchet MS" panose="020B0603020202020204" pitchFamily="34" charset="0"/>
                <a:cs typeface="Arial" panose="020B0604020202020204" pitchFamily="34" charset="0"/>
              </a:rPr>
              <a:t> </a:t>
            </a:r>
            <a:r>
              <a:rPr lang="en-US" b="1" dirty="0" err="1">
                <a:solidFill>
                  <a:srgbClr val="002060"/>
                </a:solidFill>
                <a:latin typeface="Trebuchet MS" panose="020B0603020202020204" pitchFamily="34" charset="0"/>
                <a:cs typeface="Arial" panose="020B0604020202020204" pitchFamily="34" charset="0"/>
              </a:rPr>
              <a:t>competența</a:t>
            </a:r>
            <a:r>
              <a:rPr lang="en-US" b="1" dirty="0">
                <a:solidFill>
                  <a:srgbClr val="002060"/>
                </a:solidFill>
                <a:latin typeface="Trebuchet MS" panose="020B0603020202020204" pitchFamily="34" charset="0"/>
                <a:cs typeface="Arial" panose="020B0604020202020204" pitchFamily="34" charset="0"/>
              </a:rPr>
              <a:t> </a:t>
            </a:r>
            <a:r>
              <a:rPr lang="en-US" b="1" dirty="0" err="1">
                <a:solidFill>
                  <a:srgbClr val="002060"/>
                </a:solidFill>
                <a:latin typeface="Trebuchet MS" panose="020B0603020202020204" pitchFamily="34" charset="0"/>
                <a:cs typeface="Arial" panose="020B0604020202020204" pitchFamily="34" charset="0"/>
              </a:rPr>
              <a:t>Consiliului</a:t>
            </a:r>
            <a:r>
              <a:rPr lang="en-US" b="1" dirty="0">
                <a:solidFill>
                  <a:srgbClr val="002060"/>
                </a:solidFill>
                <a:latin typeface="Trebuchet MS" panose="020B0603020202020204" pitchFamily="34" charset="0"/>
                <a:cs typeface="Arial" panose="020B0604020202020204" pitchFamily="34" charset="0"/>
              </a:rPr>
              <a:t> </a:t>
            </a:r>
            <a:r>
              <a:rPr lang="en-US" b="1" dirty="0" err="1">
                <a:solidFill>
                  <a:srgbClr val="002060"/>
                </a:solidFill>
                <a:latin typeface="Trebuchet MS" panose="020B0603020202020204" pitchFamily="34" charset="0"/>
                <a:cs typeface="Arial" panose="020B0604020202020204" pitchFamily="34" charset="0"/>
              </a:rPr>
              <a:t>Județean</a:t>
            </a:r>
            <a:r>
              <a:rPr lang="en-US" b="1" dirty="0">
                <a:solidFill>
                  <a:srgbClr val="002060"/>
                </a:solidFill>
                <a:latin typeface="Trebuchet MS" panose="020B0603020202020204" pitchFamily="34" charset="0"/>
                <a:cs typeface="Arial" panose="020B0604020202020204" pitchFamily="34" charset="0"/>
              </a:rPr>
              <a:t> </a:t>
            </a:r>
            <a:r>
              <a:rPr lang="en-US" b="1" dirty="0" err="1">
                <a:solidFill>
                  <a:srgbClr val="002060"/>
                </a:solidFill>
                <a:latin typeface="Trebuchet MS" panose="020B0603020202020204" pitchFamily="34" charset="0"/>
                <a:cs typeface="Arial" panose="020B0604020202020204" pitchFamily="34" charset="0"/>
              </a:rPr>
              <a:t>Brașov</a:t>
            </a:r>
            <a:r>
              <a:rPr lang="ro-RO" b="1" dirty="0">
                <a:solidFill>
                  <a:srgbClr val="002060"/>
                </a:solidFill>
                <a:latin typeface="Trebuchet MS" panose="020B0603020202020204" pitchFamily="34" charset="0"/>
                <a:cs typeface="Arial" panose="020B0604020202020204" pitchFamily="34" charset="0"/>
              </a:rPr>
              <a:t>”</a:t>
            </a:r>
            <a:endParaRPr lang="ro-RO" dirty="0">
              <a:latin typeface="Trebuchet MS" panose="020B0603020202020204" pitchFamily="34" charset="0"/>
            </a:endParaRPr>
          </a:p>
        </p:txBody>
      </p:sp>
      <p:sp>
        <p:nvSpPr>
          <p:cNvPr id="4" name="Rectangle 3"/>
          <p:cNvSpPr/>
          <p:nvPr/>
        </p:nvSpPr>
        <p:spPr>
          <a:xfrm>
            <a:off x="1586429" y="2731249"/>
            <a:ext cx="9177051" cy="2062103"/>
          </a:xfrm>
          <a:prstGeom prst="rect">
            <a:avLst/>
          </a:prstGeom>
        </p:spPr>
        <p:txBody>
          <a:bodyPr wrap="square">
            <a:spAutoFit/>
          </a:bodyPr>
          <a:lstStyle/>
          <a:p>
            <a:pPr algn="just"/>
            <a:r>
              <a:rPr lang="ro-RO" dirty="0">
                <a:solidFill>
                  <a:srgbClr val="002060"/>
                </a:solidFill>
                <a:latin typeface="Trebuchet MS" panose="020B0603020202020204" pitchFamily="34" charset="0"/>
              </a:rPr>
              <a:t>Proiect</a:t>
            </a:r>
            <a:r>
              <a:rPr lang="en-US" dirty="0" err="1">
                <a:solidFill>
                  <a:srgbClr val="002060"/>
                </a:solidFill>
                <a:latin typeface="Trebuchet MS" panose="020B0603020202020204" pitchFamily="34" charset="0"/>
              </a:rPr>
              <a:t>ul</a:t>
            </a:r>
            <a:r>
              <a:rPr lang="en-US" dirty="0">
                <a:solidFill>
                  <a:srgbClr val="002060"/>
                </a:solidFill>
                <a:latin typeface="Trebuchet MS" panose="020B0603020202020204" pitchFamily="34" charset="0"/>
              </a:rPr>
              <a:t> </a:t>
            </a:r>
            <a:r>
              <a:rPr lang="en-US" dirty="0" err="1">
                <a:solidFill>
                  <a:srgbClr val="002060"/>
                </a:solidFill>
                <a:latin typeface="Trebuchet MS" panose="020B0603020202020204" pitchFamily="34" charset="0"/>
              </a:rPr>
              <a:t>este</a:t>
            </a:r>
            <a:r>
              <a:rPr lang="ro-RO" dirty="0">
                <a:solidFill>
                  <a:srgbClr val="002060"/>
                </a:solidFill>
                <a:latin typeface="Trebuchet MS" panose="020B0603020202020204" pitchFamily="34" charset="0"/>
              </a:rPr>
              <a:t> implementat de </a:t>
            </a:r>
            <a:r>
              <a:rPr lang="ro-RO" b="1" dirty="0">
                <a:solidFill>
                  <a:srgbClr val="002060"/>
                </a:solidFill>
                <a:latin typeface="Trebuchet MS" panose="020B0603020202020204" pitchFamily="34" charset="0"/>
              </a:rPr>
              <a:t>Consiliul Județean Brașov (CJBv) </a:t>
            </a:r>
            <a:r>
              <a:rPr lang="ro-RO" dirty="0">
                <a:solidFill>
                  <a:srgbClr val="002060"/>
                </a:solidFill>
                <a:latin typeface="Trebuchet MS" panose="020B0603020202020204" pitchFamily="34" charset="0"/>
              </a:rPr>
              <a:t>în parteneriat cu </a:t>
            </a:r>
            <a:r>
              <a:rPr lang="en-US" b="1" dirty="0" err="1">
                <a:solidFill>
                  <a:srgbClr val="002060"/>
                </a:solidFill>
                <a:latin typeface="Trebuchet MS" panose="020B0603020202020204" pitchFamily="34" charset="0"/>
              </a:rPr>
              <a:t>Direcția</a:t>
            </a:r>
            <a:r>
              <a:rPr lang="en-US" b="1" dirty="0">
                <a:solidFill>
                  <a:srgbClr val="002060"/>
                </a:solidFill>
                <a:latin typeface="Trebuchet MS" panose="020B0603020202020204" pitchFamily="34" charset="0"/>
              </a:rPr>
              <a:t> de </a:t>
            </a:r>
            <a:r>
              <a:rPr lang="en-US" b="1" dirty="0" err="1">
                <a:solidFill>
                  <a:srgbClr val="002060"/>
                </a:solidFill>
                <a:latin typeface="Trebuchet MS" panose="020B0603020202020204" pitchFamily="34" charset="0"/>
              </a:rPr>
              <a:t>Asistență</a:t>
            </a:r>
            <a:r>
              <a:rPr lang="en-US" b="1" dirty="0">
                <a:solidFill>
                  <a:srgbClr val="002060"/>
                </a:solidFill>
                <a:latin typeface="Trebuchet MS" panose="020B0603020202020204" pitchFamily="34" charset="0"/>
              </a:rPr>
              <a:t> </a:t>
            </a:r>
            <a:r>
              <a:rPr lang="en-US" b="1" dirty="0" err="1">
                <a:solidFill>
                  <a:srgbClr val="002060"/>
                </a:solidFill>
                <a:latin typeface="Trebuchet MS" panose="020B0603020202020204" pitchFamily="34" charset="0"/>
              </a:rPr>
              <a:t>socială</a:t>
            </a:r>
            <a:r>
              <a:rPr lang="en-US" b="1" dirty="0">
                <a:solidFill>
                  <a:srgbClr val="002060"/>
                </a:solidFill>
                <a:latin typeface="Trebuchet MS" panose="020B0603020202020204" pitchFamily="34" charset="0"/>
              </a:rPr>
              <a:t> </a:t>
            </a:r>
            <a:r>
              <a:rPr lang="en-US" b="1" dirty="0" err="1">
                <a:solidFill>
                  <a:srgbClr val="002060"/>
                </a:solidFill>
                <a:latin typeface="Trebuchet MS" panose="020B0603020202020204" pitchFamily="34" charset="0"/>
              </a:rPr>
              <a:t>și</a:t>
            </a:r>
            <a:r>
              <a:rPr lang="en-US" b="1" dirty="0">
                <a:solidFill>
                  <a:srgbClr val="002060"/>
                </a:solidFill>
                <a:latin typeface="Trebuchet MS" panose="020B0603020202020204" pitchFamily="34" charset="0"/>
              </a:rPr>
              <a:t> </a:t>
            </a:r>
            <a:r>
              <a:rPr lang="en-US" b="1" dirty="0" err="1">
                <a:solidFill>
                  <a:srgbClr val="002060"/>
                </a:solidFill>
                <a:latin typeface="Trebuchet MS" panose="020B0603020202020204" pitchFamily="34" charset="0"/>
              </a:rPr>
              <a:t>Protecția</a:t>
            </a:r>
            <a:r>
              <a:rPr lang="en-US" b="1" dirty="0">
                <a:solidFill>
                  <a:srgbClr val="002060"/>
                </a:solidFill>
                <a:latin typeface="Trebuchet MS" panose="020B0603020202020204" pitchFamily="34" charset="0"/>
              </a:rPr>
              <a:t> </a:t>
            </a:r>
            <a:r>
              <a:rPr lang="en-US" b="1" dirty="0" err="1">
                <a:solidFill>
                  <a:srgbClr val="002060"/>
                </a:solidFill>
                <a:latin typeface="Trebuchet MS" panose="020B0603020202020204" pitchFamily="34" charset="0"/>
              </a:rPr>
              <a:t>Copilului</a:t>
            </a:r>
            <a:r>
              <a:rPr lang="en-US" b="1" dirty="0">
                <a:solidFill>
                  <a:srgbClr val="002060"/>
                </a:solidFill>
                <a:latin typeface="Trebuchet MS" panose="020B0603020202020204" pitchFamily="34" charset="0"/>
              </a:rPr>
              <a:t> </a:t>
            </a:r>
            <a:r>
              <a:rPr lang="en-US" b="1" dirty="0" err="1">
                <a:solidFill>
                  <a:srgbClr val="002060"/>
                </a:solidFill>
                <a:latin typeface="Trebuchet MS" panose="020B0603020202020204" pitchFamily="34" charset="0"/>
              </a:rPr>
              <a:t>Brașov</a:t>
            </a:r>
            <a:r>
              <a:rPr lang="ro-RO" b="1" dirty="0">
                <a:solidFill>
                  <a:srgbClr val="002060"/>
                </a:solidFill>
                <a:latin typeface="Trebuchet MS" panose="020B0603020202020204" pitchFamily="34" charset="0"/>
              </a:rPr>
              <a:t> </a:t>
            </a:r>
            <a:r>
              <a:rPr lang="ro-RO" dirty="0">
                <a:solidFill>
                  <a:srgbClr val="002060"/>
                </a:solidFill>
                <a:latin typeface="Trebuchet MS" panose="020B0603020202020204" pitchFamily="34" charset="0"/>
              </a:rPr>
              <a:t>(</a:t>
            </a:r>
            <a:r>
              <a:rPr lang="en-US" dirty="0">
                <a:solidFill>
                  <a:srgbClr val="002060"/>
                </a:solidFill>
                <a:latin typeface="Trebuchet MS" panose="020B0603020202020204" pitchFamily="34" charset="0"/>
              </a:rPr>
              <a:t>DGASPC </a:t>
            </a:r>
            <a:r>
              <a:rPr lang="en-US" dirty="0" err="1">
                <a:solidFill>
                  <a:srgbClr val="002060"/>
                </a:solidFill>
                <a:latin typeface="Trebuchet MS" panose="020B0603020202020204" pitchFamily="34" charset="0"/>
              </a:rPr>
              <a:t>Brașov</a:t>
            </a:r>
            <a:r>
              <a:rPr lang="ro-RO" dirty="0">
                <a:solidFill>
                  <a:srgbClr val="002060"/>
                </a:solidFill>
                <a:latin typeface="Trebuchet MS" panose="020B0603020202020204" pitchFamily="34" charset="0"/>
              </a:rPr>
              <a:t>)</a:t>
            </a:r>
            <a:r>
              <a:rPr lang="en-US" dirty="0">
                <a:solidFill>
                  <a:srgbClr val="002060"/>
                </a:solidFill>
                <a:latin typeface="Trebuchet MS" panose="020B0603020202020204" pitchFamily="34" charset="0"/>
              </a:rPr>
              <a:t> </a:t>
            </a:r>
            <a:r>
              <a:rPr lang="en-US" dirty="0" err="1">
                <a:solidFill>
                  <a:srgbClr val="002060"/>
                </a:solidFill>
                <a:latin typeface="Trebuchet MS" panose="020B0603020202020204" pitchFamily="34" charset="0"/>
              </a:rPr>
              <a:t>și</a:t>
            </a:r>
            <a:r>
              <a:rPr lang="en-US" b="1" dirty="0">
                <a:solidFill>
                  <a:srgbClr val="002060"/>
                </a:solidFill>
                <a:latin typeface="Trebuchet MS" panose="020B0603020202020204" pitchFamily="34" charset="0"/>
              </a:rPr>
              <a:t> </a:t>
            </a:r>
            <a:r>
              <a:rPr lang="ro-RO" dirty="0">
                <a:solidFill>
                  <a:srgbClr val="002060"/>
                </a:solidFill>
                <a:latin typeface="Trebuchet MS" panose="020B0603020202020204" pitchFamily="34" charset="0"/>
              </a:rPr>
              <a:t>este finanțat din </a:t>
            </a:r>
            <a:r>
              <a:rPr lang="ro-RO" b="1" dirty="0">
                <a:solidFill>
                  <a:srgbClr val="002060"/>
                </a:solidFill>
                <a:latin typeface="Trebuchet MS" panose="020B0603020202020204" pitchFamily="34" charset="0"/>
              </a:rPr>
              <a:t>Fondul Social European</a:t>
            </a:r>
            <a:r>
              <a:rPr lang="ro-RO" dirty="0">
                <a:solidFill>
                  <a:srgbClr val="002060"/>
                </a:solidFill>
                <a:latin typeface="Trebuchet MS" panose="020B0603020202020204" pitchFamily="34" charset="0"/>
              </a:rPr>
              <a:t> prin </a:t>
            </a:r>
            <a:r>
              <a:rPr lang="ro-RO" b="1" dirty="0">
                <a:solidFill>
                  <a:srgbClr val="002060"/>
                </a:solidFill>
                <a:latin typeface="Trebuchet MS" panose="020B0603020202020204" pitchFamily="34" charset="0"/>
              </a:rPr>
              <a:t>Programul Operațional Capacitate Administrativă</a:t>
            </a:r>
            <a:r>
              <a:rPr lang="ro-RO" dirty="0">
                <a:solidFill>
                  <a:srgbClr val="002060"/>
                </a:solidFill>
                <a:latin typeface="Trebuchet MS" panose="020B0603020202020204" pitchFamily="34" charset="0"/>
              </a:rPr>
              <a:t>, Componenta 1, Axa Prioritară - </a:t>
            </a:r>
            <a:r>
              <a:rPr lang="ro-RO" i="1" dirty="0">
                <a:solidFill>
                  <a:srgbClr val="002060"/>
                </a:solidFill>
                <a:latin typeface="Trebuchet MS" panose="020B0603020202020204" pitchFamily="34" charset="0"/>
              </a:rPr>
              <a:t>Administrație publică și sistem judiciar accesibile și transparente</a:t>
            </a:r>
            <a:r>
              <a:rPr lang="ro-RO" dirty="0">
                <a:solidFill>
                  <a:srgbClr val="002060"/>
                </a:solidFill>
                <a:latin typeface="Trebuchet MS" panose="020B0603020202020204" pitchFamily="34" charset="0"/>
              </a:rPr>
              <a:t>, Operațiunea </a:t>
            </a:r>
            <a:r>
              <a:rPr lang="ro-RO" i="1" dirty="0">
                <a:solidFill>
                  <a:srgbClr val="002060"/>
                </a:solidFill>
                <a:latin typeface="Trebuchet MS" panose="020B0603020202020204" pitchFamily="34" charset="0"/>
              </a:rPr>
              <a:t>Introducerea de sisteme </a:t>
            </a:r>
            <a:r>
              <a:rPr lang="en-US" i="1" dirty="0">
                <a:solidFill>
                  <a:srgbClr val="002060"/>
                </a:solidFill>
                <a:latin typeface="Trebuchet MS" panose="020B0603020202020204" pitchFamily="34" charset="0"/>
              </a:rPr>
              <a:t>ș</a:t>
            </a:r>
            <a:r>
              <a:rPr lang="ro-RO" i="1" dirty="0">
                <a:solidFill>
                  <a:srgbClr val="002060"/>
                </a:solidFill>
                <a:latin typeface="Trebuchet MS" panose="020B0603020202020204" pitchFamily="34" charset="0"/>
              </a:rPr>
              <a:t>i standard</a:t>
            </a:r>
            <a:r>
              <a:rPr lang="en-US" i="1" dirty="0">
                <a:solidFill>
                  <a:srgbClr val="002060"/>
                </a:solidFill>
                <a:latin typeface="Trebuchet MS" panose="020B0603020202020204" pitchFamily="34" charset="0"/>
              </a:rPr>
              <a:t>e</a:t>
            </a:r>
            <a:r>
              <a:rPr lang="ro-RO" i="1" dirty="0">
                <a:solidFill>
                  <a:srgbClr val="002060"/>
                </a:solidFill>
                <a:latin typeface="Trebuchet MS" panose="020B0603020202020204" pitchFamily="34" charset="0"/>
              </a:rPr>
              <a:t> comune în administrația public</a:t>
            </a:r>
            <a:r>
              <a:rPr lang="en-US" i="1" dirty="0">
                <a:solidFill>
                  <a:srgbClr val="002060"/>
                </a:solidFill>
                <a:latin typeface="Trebuchet MS" panose="020B0603020202020204" pitchFamily="34" charset="0"/>
              </a:rPr>
              <a:t>ă</a:t>
            </a:r>
            <a:r>
              <a:rPr lang="ro-RO" i="1" dirty="0">
                <a:solidFill>
                  <a:srgbClr val="002060"/>
                </a:solidFill>
                <a:latin typeface="Trebuchet MS" panose="020B0603020202020204" pitchFamily="34" charset="0"/>
              </a:rPr>
              <a:t> local</a:t>
            </a:r>
            <a:r>
              <a:rPr lang="en-US" i="1" dirty="0">
                <a:solidFill>
                  <a:srgbClr val="002060"/>
                </a:solidFill>
                <a:latin typeface="Trebuchet MS" panose="020B0603020202020204" pitchFamily="34" charset="0"/>
              </a:rPr>
              <a:t>ă</a:t>
            </a:r>
            <a:r>
              <a:rPr lang="ro-RO" i="1" dirty="0">
                <a:solidFill>
                  <a:srgbClr val="002060"/>
                </a:solidFill>
                <a:latin typeface="Trebuchet MS" panose="020B0603020202020204" pitchFamily="34" charset="0"/>
              </a:rPr>
              <a:t> ce optimizează procesele orientate către beneficiari în concordan</a:t>
            </a:r>
            <a:r>
              <a:rPr lang="en-US" i="1" dirty="0" err="1">
                <a:solidFill>
                  <a:srgbClr val="002060"/>
                </a:solidFill>
                <a:latin typeface="Trebuchet MS" panose="020B0603020202020204" pitchFamily="34" charset="0"/>
              </a:rPr>
              <a:t>ță</a:t>
            </a:r>
            <a:r>
              <a:rPr lang="ro-RO" i="1" dirty="0">
                <a:solidFill>
                  <a:srgbClr val="002060"/>
                </a:solidFill>
                <a:latin typeface="Trebuchet MS" panose="020B0603020202020204" pitchFamily="34" charset="0"/>
              </a:rPr>
              <a:t> cu SCAP</a:t>
            </a:r>
            <a:r>
              <a:rPr lang="ro-RO" sz="2000" dirty="0">
                <a:solidFill>
                  <a:srgbClr val="002060"/>
                </a:solidFill>
                <a:latin typeface="Trebuchet MS" panose="020B0603020202020204" pitchFamily="34" charset="0"/>
              </a:rPr>
              <a:t>.</a:t>
            </a:r>
            <a:endParaRPr lang="ro-RO" sz="2000" dirty="0">
              <a:latin typeface="Trebuchet MS" panose="020B0603020202020204" pitchFamily="34" charset="0"/>
            </a:endParaRPr>
          </a:p>
        </p:txBody>
      </p:sp>
    </p:spTree>
    <p:extLst>
      <p:ext uri="{BB962C8B-B14F-4D97-AF65-F5344CB8AC3E}">
        <p14:creationId xmlns:p14="http://schemas.microsoft.com/office/powerpoint/2010/main" val="13238597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 xmlns:a16="http://schemas.microsoft.com/office/drawing/2014/main" id="{C065C5D5-1365-4111-86CC-9EDEBB7EDD65}"/>
              </a:ext>
            </a:extLst>
          </p:cNvPr>
          <p:cNvPicPr/>
          <p:nvPr/>
        </p:nvPicPr>
        <p:blipFill>
          <a:blip r:embed="rId2" cstate="print">
            <a:extLst>
              <a:ext uri="{28A0092B-C50C-407E-A947-70E740481C1C}">
                <a14:useLocalDpi xmlns:a14="http://schemas.microsoft.com/office/drawing/2010/main" val="0"/>
              </a:ext>
            </a:extLst>
          </a:blip>
          <a:stretch>
            <a:fillRect/>
          </a:stretch>
        </p:blipFill>
        <p:spPr>
          <a:xfrm>
            <a:off x="2024108" y="210182"/>
            <a:ext cx="8025413" cy="820106"/>
          </a:xfrm>
          <a:prstGeom prst="rect">
            <a:avLst/>
          </a:prstGeom>
        </p:spPr>
      </p:pic>
      <p:sp>
        <p:nvSpPr>
          <p:cNvPr id="3" name="Rectangle 2"/>
          <p:cNvSpPr/>
          <p:nvPr/>
        </p:nvSpPr>
        <p:spPr>
          <a:xfrm>
            <a:off x="2977797" y="1799547"/>
            <a:ext cx="6096000" cy="923330"/>
          </a:xfrm>
          <a:prstGeom prst="rect">
            <a:avLst/>
          </a:prstGeom>
        </p:spPr>
        <p:txBody>
          <a:bodyPr>
            <a:spAutoFit/>
          </a:bodyPr>
          <a:lstStyle/>
          <a:p>
            <a:pPr algn="ctr"/>
            <a:r>
              <a:rPr lang="ro-RO" b="1" dirty="0">
                <a:solidFill>
                  <a:srgbClr val="002060"/>
                </a:solidFill>
                <a:latin typeface="Trebuchet MS" panose="020B0603020202020204" pitchFamily="34" charset="0"/>
                <a:cs typeface="Arial" panose="020B0604020202020204" pitchFamily="34" charset="0"/>
              </a:rPr>
              <a:t>P</a:t>
            </a:r>
            <a:r>
              <a:rPr lang="en-US" b="1" dirty="0">
                <a:solidFill>
                  <a:srgbClr val="002060"/>
                </a:solidFill>
                <a:latin typeface="Trebuchet MS" panose="020B0603020202020204" pitchFamily="34" charset="0"/>
                <a:cs typeface="Arial" panose="020B0604020202020204" pitchFamily="34" charset="0"/>
              </a:rPr>
              <a:t>ROIECTUL</a:t>
            </a:r>
            <a:r>
              <a:rPr lang="ro-RO" b="1" dirty="0">
                <a:solidFill>
                  <a:srgbClr val="002060"/>
                </a:solidFill>
                <a:latin typeface="Trebuchet MS" panose="020B0603020202020204" pitchFamily="34" charset="0"/>
                <a:cs typeface="Arial" panose="020B0604020202020204" pitchFamily="34" charset="0"/>
              </a:rPr>
              <a:t/>
            </a:r>
            <a:br>
              <a:rPr lang="ro-RO" b="1" dirty="0">
                <a:solidFill>
                  <a:srgbClr val="002060"/>
                </a:solidFill>
                <a:latin typeface="Trebuchet MS" panose="020B0603020202020204" pitchFamily="34" charset="0"/>
                <a:cs typeface="Arial" panose="020B0604020202020204" pitchFamily="34" charset="0"/>
              </a:rPr>
            </a:br>
            <a:r>
              <a:rPr lang="ro-RO" b="1" dirty="0">
                <a:solidFill>
                  <a:srgbClr val="002060"/>
                </a:solidFill>
                <a:latin typeface="Trebuchet MS" panose="020B0603020202020204" pitchFamily="34" charset="0"/>
                <a:cs typeface="Arial" panose="020B0604020202020204" pitchFamily="34" charset="0"/>
              </a:rPr>
              <a:t> „</a:t>
            </a:r>
            <a:r>
              <a:rPr lang="en-US" b="1" dirty="0" err="1">
                <a:solidFill>
                  <a:srgbClr val="002060"/>
                </a:solidFill>
                <a:latin typeface="Trebuchet MS" panose="020B0603020202020204" pitchFamily="34" charset="0"/>
                <a:cs typeface="Arial" panose="020B0604020202020204" pitchFamily="34" charset="0"/>
              </a:rPr>
              <a:t>Digitalizarea</a:t>
            </a:r>
            <a:r>
              <a:rPr lang="en-US" b="1" dirty="0">
                <a:solidFill>
                  <a:srgbClr val="002060"/>
                </a:solidFill>
                <a:latin typeface="Trebuchet MS" panose="020B0603020202020204" pitchFamily="34" charset="0"/>
                <a:cs typeface="Arial" panose="020B0604020202020204" pitchFamily="34" charset="0"/>
              </a:rPr>
              <a:t> </a:t>
            </a:r>
            <a:r>
              <a:rPr lang="en-US" b="1" dirty="0" err="1">
                <a:solidFill>
                  <a:srgbClr val="002060"/>
                </a:solidFill>
                <a:latin typeface="Trebuchet MS" panose="020B0603020202020204" pitchFamily="34" charset="0"/>
                <a:cs typeface="Arial" panose="020B0604020202020204" pitchFamily="34" charset="0"/>
              </a:rPr>
              <a:t>serviciilor</a:t>
            </a:r>
            <a:r>
              <a:rPr lang="en-US" b="1" dirty="0">
                <a:solidFill>
                  <a:srgbClr val="002060"/>
                </a:solidFill>
                <a:latin typeface="Trebuchet MS" panose="020B0603020202020204" pitchFamily="34" charset="0"/>
                <a:cs typeface="Arial" panose="020B0604020202020204" pitchFamily="34" charset="0"/>
              </a:rPr>
              <a:t> </a:t>
            </a:r>
            <a:r>
              <a:rPr lang="en-US" b="1" dirty="0" err="1">
                <a:solidFill>
                  <a:srgbClr val="002060"/>
                </a:solidFill>
                <a:latin typeface="Trebuchet MS" panose="020B0603020202020204" pitchFamily="34" charset="0"/>
                <a:cs typeface="Arial" panose="020B0604020202020204" pitchFamily="34" charset="0"/>
              </a:rPr>
              <a:t>sociale</a:t>
            </a:r>
            <a:r>
              <a:rPr lang="en-US" b="1" dirty="0">
                <a:solidFill>
                  <a:srgbClr val="002060"/>
                </a:solidFill>
                <a:latin typeface="Trebuchet MS" panose="020B0603020202020204" pitchFamily="34" charset="0"/>
                <a:cs typeface="Arial" panose="020B0604020202020204" pitchFamily="34" charset="0"/>
              </a:rPr>
              <a:t> </a:t>
            </a:r>
            <a:r>
              <a:rPr lang="en-US" b="1" dirty="0" err="1">
                <a:solidFill>
                  <a:srgbClr val="002060"/>
                </a:solidFill>
                <a:latin typeface="Trebuchet MS" panose="020B0603020202020204" pitchFamily="34" charset="0"/>
                <a:cs typeface="Arial" panose="020B0604020202020204" pitchFamily="34" charset="0"/>
              </a:rPr>
              <a:t>și</a:t>
            </a:r>
            <a:r>
              <a:rPr lang="en-US" b="1" dirty="0">
                <a:solidFill>
                  <a:srgbClr val="002060"/>
                </a:solidFill>
                <a:latin typeface="Trebuchet MS" panose="020B0603020202020204" pitchFamily="34" charset="0"/>
                <a:cs typeface="Arial" panose="020B0604020202020204" pitchFamily="34" charset="0"/>
              </a:rPr>
              <a:t> </a:t>
            </a:r>
            <a:r>
              <a:rPr lang="en-US" b="1" dirty="0" err="1">
                <a:solidFill>
                  <a:srgbClr val="002060"/>
                </a:solidFill>
                <a:latin typeface="Trebuchet MS" panose="020B0603020202020204" pitchFamily="34" charset="0"/>
                <a:cs typeface="Arial" panose="020B0604020202020204" pitchFamily="34" charset="0"/>
              </a:rPr>
              <a:t>medicale</a:t>
            </a:r>
            <a:r>
              <a:rPr lang="en-US" b="1" dirty="0">
                <a:solidFill>
                  <a:srgbClr val="002060"/>
                </a:solidFill>
                <a:latin typeface="Trebuchet MS" panose="020B0603020202020204" pitchFamily="34" charset="0"/>
                <a:cs typeface="Arial" panose="020B0604020202020204" pitchFamily="34" charset="0"/>
              </a:rPr>
              <a:t> </a:t>
            </a:r>
            <a:r>
              <a:rPr lang="en-US" b="1" dirty="0" err="1">
                <a:solidFill>
                  <a:srgbClr val="002060"/>
                </a:solidFill>
                <a:latin typeface="Trebuchet MS" panose="020B0603020202020204" pitchFamily="34" charset="0"/>
                <a:cs typeface="Arial" panose="020B0604020202020204" pitchFamily="34" charset="0"/>
              </a:rPr>
              <a:t>aflate</a:t>
            </a:r>
            <a:r>
              <a:rPr lang="en-US" b="1" dirty="0">
                <a:solidFill>
                  <a:srgbClr val="002060"/>
                </a:solidFill>
                <a:latin typeface="Trebuchet MS" panose="020B0603020202020204" pitchFamily="34" charset="0"/>
                <a:cs typeface="Arial" panose="020B0604020202020204" pitchFamily="34" charset="0"/>
              </a:rPr>
              <a:t> </a:t>
            </a:r>
            <a:r>
              <a:rPr lang="en-US" b="1" dirty="0" err="1">
                <a:solidFill>
                  <a:srgbClr val="002060"/>
                </a:solidFill>
                <a:latin typeface="Trebuchet MS" panose="020B0603020202020204" pitchFamily="34" charset="0"/>
                <a:cs typeface="Arial" panose="020B0604020202020204" pitchFamily="34" charset="0"/>
              </a:rPr>
              <a:t>în</a:t>
            </a:r>
            <a:r>
              <a:rPr lang="en-US" b="1" dirty="0">
                <a:solidFill>
                  <a:srgbClr val="002060"/>
                </a:solidFill>
                <a:latin typeface="Trebuchet MS" panose="020B0603020202020204" pitchFamily="34" charset="0"/>
                <a:cs typeface="Arial" panose="020B0604020202020204" pitchFamily="34" charset="0"/>
              </a:rPr>
              <a:t> </a:t>
            </a:r>
            <a:r>
              <a:rPr lang="en-US" b="1" dirty="0" err="1">
                <a:solidFill>
                  <a:srgbClr val="002060"/>
                </a:solidFill>
                <a:latin typeface="Trebuchet MS" panose="020B0603020202020204" pitchFamily="34" charset="0"/>
                <a:cs typeface="Arial" panose="020B0604020202020204" pitchFamily="34" charset="0"/>
              </a:rPr>
              <a:t>competența</a:t>
            </a:r>
            <a:r>
              <a:rPr lang="en-US" b="1" dirty="0">
                <a:solidFill>
                  <a:srgbClr val="002060"/>
                </a:solidFill>
                <a:latin typeface="Trebuchet MS" panose="020B0603020202020204" pitchFamily="34" charset="0"/>
                <a:cs typeface="Arial" panose="020B0604020202020204" pitchFamily="34" charset="0"/>
              </a:rPr>
              <a:t> </a:t>
            </a:r>
            <a:r>
              <a:rPr lang="en-US" b="1" dirty="0" err="1">
                <a:solidFill>
                  <a:srgbClr val="002060"/>
                </a:solidFill>
                <a:latin typeface="Trebuchet MS" panose="020B0603020202020204" pitchFamily="34" charset="0"/>
                <a:cs typeface="Arial" panose="020B0604020202020204" pitchFamily="34" charset="0"/>
              </a:rPr>
              <a:t>Consiliului</a:t>
            </a:r>
            <a:r>
              <a:rPr lang="en-US" b="1" dirty="0">
                <a:solidFill>
                  <a:srgbClr val="002060"/>
                </a:solidFill>
                <a:latin typeface="Trebuchet MS" panose="020B0603020202020204" pitchFamily="34" charset="0"/>
                <a:cs typeface="Arial" panose="020B0604020202020204" pitchFamily="34" charset="0"/>
              </a:rPr>
              <a:t> </a:t>
            </a:r>
            <a:r>
              <a:rPr lang="en-US" b="1" dirty="0" err="1">
                <a:solidFill>
                  <a:srgbClr val="002060"/>
                </a:solidFill>
                <a:latin typeface="Trebuchet MS" panose="020B0603020202020204" pitchFamily="34" charset="0"/>
                <a:cs typeface="Arial" panose="020B0604020202020204" pitchFamily="34" charset="0"/>
              </a:rPr>
              <a:t>Județean</a:t>
            </a:r>
            <a:r>
              <a:rPr lang="en-US" b="1" dirty="0">
                <a:solidFill>
                  <a:srgbClr val="002060"/>
                </a:solidFill>
                <a:latin typeface="Trebuchet MS" panose="020B0603020202020204" pitchFamily="34" charset="0"/>
                <a:cs typeface="Arial" panose="020B0604020202020204" pitchFamily="34" charset="0"/>
              </a:rPr>
              <a:t> </a:t>
            </a:r>
            <a:r>
              <a:rPr lang="en-US" b="1" dirty="0" err="1">
                <a:solidFill>
                  <a:srgbClr val="002060"/>
                </a:solidFill>
                <a:latin typeface="Trebuchet MS" panose="020B0603020202020204" pitchFamily="34" charset="0"/>
                <a:cs typeface="Arial" panose="020B0604020202020204" pitchFamily="34" charset="0"/>
              </a:rPr>
              <a:t>Brașov</a:t>
            </a:r>
            <a:r>
              <a:rPr lang="ro-RO" b="1" dirty="0">
                <a:solidFill>
                  <a:srgbClr val="002060"/>
                </a:solidFill>
                <a:latin typeface="Trebuchet MS" panose="020B0603020202020204" pitchFamily="34" charset="0"/>
                <a:cs typeface="Arial" panose="020B0604020202020204" pitchFamily="34" charset="0"/>
              </a:rPr>
              <a:t>”</a:t>
            </a:r>
            <a:endParaRPr lang="ro-RO" dirty="0">
              <a:latin typeface="Trebuchet MS" panose="020B0603020202020204" pitchFamily="34" charset="0"/>
            </a:endParaRPr>
          </a:p>
        </p:txBody>
      </p:sp>
      <p:sp>
        <p:nvSpPr>
          <p:cNvPr id="4" name="Rectangle 3"/>
          <p:cNvSpPr/>
          <p:nvPr/>
        </p:nvSpPr>
        <p:spPr>
          <a:xfrm>
            <a:off x="2095343" y="3855693"/>
            <a:ext cx="7954178" cy="1477328"/>
          </a:xfrm>
          <a:prstGeom prst="rect">
            <a:avLst/>
          </a:prstGeom>
        </p:spPr>
        <p:txBody>
          <a:bodyPr wrap="square">
            <a:spAutoFit/>
          </a:bodyPr>
          <a:lstStyle/>
          <a:p>
            <a:pPr algn="just"/>
            <a:r>
              <a:rPr lang="ro-RO" b="1" dirty="0">
                <a:solidFill>
                  <a:srgbClr val="002060"/>
                </a:solidFill>
                <a:latin typeface="Trebuchet MS" panose="020B0603020202020204" pitchFamily="34" charset="0"/>
              </a:rPr>
              <a:t>Scopul proiectului </a:t>
            </a:r>
            <a:r>
              <a:rPr lang="ro-RO" dirty="0">
                <a:solidFill>
                  <a:srgbClr val="002060"/>
                </a:solidFill>
                <a:latin typeface="Trebuchet MS" panose="020B0603020202020204" pitchFamily="34" charset="0"/>
              </a:rPr>
              <a:t>este </a:t>
            </a:r>
            <a:r>
              <a:rPr lang="en-US" dirty="0">
                <a:solidFill>
                  <a:srgbClr val="002060"/>
                </a:solidFill>
                <a:latin typeface="Trebuchet MS" panose="020B0603020202020204" pitchFamily="34" charset="0"/>
              </a:rPr>
              <a:t>c</a:t>
            </a:r>
            <a:r>
              <a:rPr lang="ro-RO" dirty="0">
                <a:solidFill>
                  <a:srgbClr val="002060"/>
                </a:solidFill>
                <a:latin typeface="Trebuchet MS" panose="020B0603020202020204" pitchFamily="34" charset="0"/>
              </a:rPr>
              <a:t>re</a:t>
            </a:r>
            <a:r>
              <a:rPr lang="en-US" dirty="0">
                <a:solidFill>
                  <a:srgbClr val="002060"/>
                </a:solidFill>
                <a:latin typeface="Trebuchet MS" panose="020B0603020202020204" pitchFamily="34" charset="0"/>
              </a:rPr>
              <a:t>ș</a:t>
            </a:r>
            <a:r>
              <a:rPr lang="ro-RO" dirty="0">
                <a:solidFill>
                  <a:srgbClr val="002060"/>
                </a:solidFill>
                <a:latin typeface="Trebuchet MS" panose="020B0603020202020204" pitchFamily="34" charset="0"/>
              </a:rPr>
              <a:t>terea performan</a:t>
            </a:r>
            <a:r>
              <a:rPr lang="en-US" dirty="0">
                <a:solidFill>
                  <a:srgbClr val="002060"/>
                </a:solidFill>
                <a:latin typeface="Trebuchet MS" panose="020B0603020202020204" pitchFamily="34" charset="0"/>
              </a:rPr>
              <a:t>ț</a:t>
            </a:r>
            <a:r>
              <a:rPr lang="ro-RO" dirty="0">
                <a:solidFill>
                  <a:srgbClr val="002060"/>
                </a:solidFill>
                <a:latin typeface="Trebuchet MS" panose="020B0603020202020204" pitchFamily="34" charset="0"/>
              </a:rPr>
              <a:t>ei administraţiei publice din judeţul Bra</a:t>
            </a:r>
            <a:r>
              <a:rPr lang="en-US" dirty="0">
                <a:solidFill>
                  <a:srgbClr val="002060"/>
                </a:solidFill>
                <a:latin typeface="Trebuchet MS" panose="020B0603020202020204" pitchFamily="34" charset="0"/>
              </a:rPr>
              <a:t>ș</a:t>
            </a:r>
            <a:r>
              <a:rPr lang="ro-RO" dirty="0">
                <a:solidFill>
                  <a:srgbClr val="002060"/>
                </a:solidFill>
                <a:latin typeface="Trebuchet MS" panose="020B0603020202020204" pitchFamily="34" charset="0"/>
              </a:rPr>
              <a:t>ov în domeniul serviciilor medicale </a:t>
            </a:r>
            <a:r>
              <a:rPr lang="en-US" dirty="0">
                <a:solidFill>
                  <a:srgbClr val="002060"/>
                </a:solidFill>
                <a:latin typeface="Trebuchet MS" panose="020B0603020202020204" pitchFamily="34" charset="0"/>
              </a:rPr>
              <a:t>ș</a:t>
            </a:r>
            <a:r>
              <a:rPr lang="ro-RO" dirty="0">
                <a:solidFill>
                  <a:srgbClr val="002060"/>
                </a:solidFill>
                <a:latin typeface="Trebuchet MS" panose="020B0603020202020204" pitchFamily="34" charset="0"/>
              </a:rPr>
              <a:t>i sociale, prin implementarea de măsuri de simplificare a procedurilor administrative cu caracter general de tip front-office şi back-office.</a:t>
            </a:r>
          </a:p>
          <a:p>
            <a:pPr algn="just"/>
            <a:r>
              <a:rPr lang="ro-RO" dirty="0"/>
              <a:t> </a:t>
            </a:r>
          </a:p>
        </p:txBody>
      </p:sp>
    </p:spTree>
    <p:extLst>
      <p:ext uri="{BB962C8B-B14F-4D97-AF65-F5344CB8AC3E}">
        <p14:creationId xmlns:p14="http://schemas.microsoft.com/office/powerpoint/2010/main" val="140032978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 xmlns:a16="http://schemas.microsoft.com/office/drawing/2014/main" id="{C065C5D5-1365-4111-86CC-9EDEBB7EDD65}"/>
              </a:ext>
            </a:extLst>
          </p:cNvPr>
          <p:cNvPicPr/>
          <p:nvPr/>
        </p:nvPicPr>
        <p:blipFill>
          <a:blip r:embed="rId2" cstate="print">
            <a:extLst>
              <a:ext uri="{28A0092B-C50C-407E-A947-70E740481C1C}">
                <a14:useLocalDpi xmlns:a14="http://schemas.microsoft.com/office/drawing/2010/main" val="0"/>
              </a:ext>
            </a:extLst>
          </a:blip>
          <a:stretch>
            <a:fillRect/>
          </a:stretch>
        </p:blipFill>
        <p:spPr>
          <a:xfrm>
            <a:off x="2145293" y="287300"/>
            <a:ext cx="8025413" cy="820106"/>
          </a:xfrm>
          <a:prstGeom prst="rect">
            <a:avLst/>
          </a:prstGeom>
        </p:spPr>
      </p:pic>
      <p:sp>
        <p:nvSpPr>
          <p:cNvPr id="4" name="Rectangle 3"/>
          <p:cNvSpPr/>
          <p:nvPr/>
        </p:nvSpPr>
        <p:spPr>
          <a:xfrm>
            <a:off x="892367" y="1400808"/>
            <a:ext cx="8637224" cy="5170646"/>
          </a:xfrm>
          <a:prstGeom prst="rect">
            <a:avLst/>
          </a:prstGeom>
        </p:spPr>
        <p:txBody>
          <a:bodyPr wrap="square">
            <a:spAutoFit/>
          </a:bodyPr>
          <a:lstStyle/>
          <a:p>
            <a:r>
              <a:rPr lang="it-IT" sz="1400" b="1" dirty="0">
                <a:solidFill>
                  <a:srgbClr val="002060"/>
                </a:solidFill>
                <a:latin typeface="Trebuchet MS" panose="020B0603020202020204" pitchFamily="34" charset="0"/>
              </a:rPr>
              <a:t>Obiectivul general al proiectului</a:t>
            </a:r>
            <a:r>
              <a:rPr lang="ro-RO" sz="1400" b="1" dirty="0">
                <a:solidFill>
                  <a:srgbClr val="002060"/>
                </a:solidFill>
                <a:latin typeface="Trebuchet MS" panose="020B0603020202020204" pitchFamily="34" charset="0"/>
              </a:rPr>
              <a:t> </a:t>
            </a:r>
          </a:p>
          <a:p>
            <a:pPr algn="just"/>
            <a:r>
              <a:rPr lang="ro-RO" sz="1400" dirty="0">
                <a:solidFill>
                  <a:srgbClr val="002060"/>
                </a:solidFill>
                <a:latin typeface="Trebuchet MS" panose="020B0603020202020204" pitchFamily="34" charset="0"/>
              </a:rPr>
              <a:t>Creșterea performanței administrației publice din județul Brașov în domeniul serviciilor medicale </a:t>
            </a:r>
            <a:r>
              <a:rPr lang="en-US" sz="1400" dirty="0">
                <a:solidFill>
                  <a:srgbClr val="002060"/>
                </a:solidFill>
                <a:latin typeface="Trebuchet MS" panose="020B0603020202020204" pitchFamily="34" charset="0"/>
              </a:rPr>
              <a:t>ș</a:t>
            </a:r>
            <a:r>
              <a:rPr lang="ro-RO" sz="1400" dirty="0">
                <a:solidFill>
                  <a:srgbClr val="002060"/>
                </a:solidFill>
                <a:latin typeface="Trebuchet MS" panose="020B0603020202020204" pitchFamily="34" charset="0"/>
              </a:rPr>
              <a:t>i sociale, prin implementarea de măsuri de simplificare a procedurilor administrative cu caracter general de tip front-office şi back-office.</a:t>
            </a:r>
          </a:p>
          <a:p>
            <a:pPr algn="just"/>
            <a:endParaRPr lang="ro-RO" sz="800" b="1" dirty="0">
              <a:solidFill>
                <a:srgbClr val="002060"/>
              </a:solidFill>
              <a:latin typeface="Trebuchet MS" panose="020B0603020202020204" pitchFamily="34" charset="0"/>
            </a:endParaRPr>
          </a:p>
          <a:p>
            <a:pPr algn="just"/>
            <a:r>
              <a:rPr lang="ro-RO" sz="1400" b="1" dirty="0">
                <a:solidFill>
                  <a:srgbClr val="002060"/>
                </a:solidFill>
                <a:latin typeface="Trebuchet MS" panose="020B0603020202020204" pitchFamily="34" charset="0"/>
              </a:rPr>
              <a:t>Obiectivele specifice ale proiectului</a:t>
            </a:r>
          </a:p>
          <a:p>
            <a:pPr algn="just"/>
            <a:r>
              <a:rPr lang="it-IT" sz="1400" dirty="0">
                <a:solidFill>
                  <a:srgbClr val="002060"/>
                </a:solidFill>
              </a:rPr>
              <a:t> </a:t>
            </a:r>
            <a:r>
              <a:rPr lang="it-IT" sz="1400" dirty="0">
                <a:solidFill>
                  <a:srgbClr val="002060"/>
                </a:solidFill>
                <a:latin typeface="Trebuchet MS" panose="020B0603020202020204" pitchFamily="34" charset="0"/>
              </a:rPr>
              <a:t>OS 1. Optimizarea procedurilor administrative în domeniul serviciilor sociale și medicale în scopul reducerii birocraţiei.</a:t>
            </a:r>
          </a:p>
          <a:p>
            <a:pPr marL="285750" indent="-285750" algn="just">
              <a:buFontTx/>
              <a:buChar char="-"/>
            </a:pPr>
            <a:r>
              <a:rPr lang="it-IT" sz="1400" dirty="0">
                <a:solidFill>
                  <a:srgbClr val="002060"/>
                </a:solidFill>
                <a:latin typeface="Trebuchet MS" panose="020B0603020202020204" pitchFamily="34" charset="0"/>
              </a:rPr>
              <a:t>Se va crea o Platformă integrată (portal web, arhiv</a:t>
            </a:r>
            <a:r>
              <a:rPr lang="ro-RO" sz="1400" dirty="0">
                <a:solidFill>
                  <a:srgbClr val="002060"/>
                </a:solidFill>
                <a:latin typeface="Trebuchet MS" panose="020B0603020202020204" pitchFamily="34" charset="0"/>
              </a:rPr>
              <a:t>ă</a:t>
            </a:r>
            <a:r>
              <a:rPr lang="it-IT" sz="1400" dirty="0">
                <a:solidFill>
                  <a:srgbClr val="002060"/>
                </a:solidFill>
                <a:latin typeface="Trebuchet MS" panose="020B0603020202020204" pitchFamily="34" charset="0"/>
              </a:rPr>
              <a:t> electronică, captură documente, fluxuri de lucru cu documente, registratură electronică şi management arhivă fizică de documente) care va furniza digital fluxurile de lucru în domeniul serviciilor medicale şi sociale, în scopul eficientizării procesării documentelor, evitării întreruperilor ce pot apărea în fluxurile informaţionale ale instituţiilor implicate şi în relaţia acestora cu CJ</a:t>
            </a:r>
            <a:r>
              <a:rPr lang="ro-RO" sz="1400" dirty="0">
                <a:solidFill>
                  <a:srgbClr val="002060"/>
                </a:solidFill>
                <a:latin typeface="Trebuchet MS" panose="020B0603020202020204" pitchFamily="34" charset="0"/>
              </a:rPr>
              <a:t>Bv</a:t>
            </a:r>
            <a:r>
              <a:rPr lang="it-IT" sz="1400" dirty="0">
                <a:solidFill>
                  <a:srgbClr val="002060"/>
                </a:solidFill>
                <a:latin typeface="Trebuchet MS" panose="020B0603020202020204" pitchFamily="34" charset="0"/>
              </a:rPr>
              <a:t>, reducând astfel întârzierile în procesul decizional cu impact asupra activităţilor operative. </a:t>
            </a:r>
          </a:p>
          <a:p>
            <a:pPr marL="285750" indent="-285750" algn="just">
              <a:buFontTx/>
              <a:buChar char="-"/>
            </a:pPr>
            <a:r>
              <a:rPr lang="it-IT" sz="1400" dirty="0">
                <a:solidFill>
                  <a:srgbClr val="002060"/>
                </a:solidFill>
                <a:latin typeface="Trebuchet MS" panose="020B0603020202020204" pitchFamily="34" charset="0"/>
              </a:rPr>
              <a:t>Se vor dezvolta şi implementa măsuri de simplificare pentru cetăţeni, în corespondenţă cu Planul integrat pentru simplificarea procedurilor administrative aplicabile cetăţenilor din perspectiva front-office, dar şi back-office, care să asigure administrarea electronică a documentelor create, primite sau întocmite pentru uz intern, precum şi optimizarea procedurilor şi fluxurilor de lucru în domeniul serviciilor medicale şi sociale, prin transferul complet în mediu digital a datelor si informaţiilor care sunt utilizate, optimizarea fluxurilor de lucru şi introducerea semnăturii digitale.</a:t>
            </a:r>
          </a:p>
          <a:p>
            <a:pPr algn="just"/>
            <a:endParaRPr lang="it-IT" sz="1400" dirty="0">
              <a:solidFill>
                <a:srgbClr val="002060"/>
              </a:solidFill>
              <a:latin typeface="Trebuchet MS" panose="020B0603020202020204" pitchFamily="34" charset="0"/>
            </a:endParaRPr>
          </a:p>
          <a:p>
            <a:pPr algn="just"/>
            <a:r>
              <a:rPr lang="it-IT" sz="1400" dirty="0">
                <a:solidFill>
                  <a:srgbClr val="002060"/>
                </a:solidFill>
                <a:latin typeface="Trebuchet MS" panose="020B0603020202020204" pitchFamily="34" charset="0"/>
              </a:rPr>
              <a:t>OS 2.  Retrodigitalizarea arhivei fizice cu valoare operaţională prezentă de la nivelul DGASPC Braşov</a:t>
            </a:r>
          </a:p>
          <a:p>
            <a:pPr algn="just"/>
            <a:r>
              <a:rPr lang="it-IT" sz="1400" dirty="0">
                <a:solidFill>
                  <a:srgbClr val="002060"/>
                </a:solidFill>
                <a:latin typeface="Trebuchet MS" panose="020B0603020202020204" pitchFamily="34" charset="0"/>
              </a:rPr>
              <a:t>- Se va retro-digitaliza un număr de cca. 1.500.000 pagini aflate în arhiva clasică şi cu valoare operaţională prezentă.</a:t>
            </a:r>
          </a:p>
        </p:txBody>
      </p:sp>
    </p:spTree>
    <p:extLst>
      <p:ext uri="{BB962C8B-B14F-4D97-AF65-F5344CB8AC3E}">
        <p14:creationId xmlns:p14="http://schemas.microsoft.com/office/powerpoint/2010/main" val="376341882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 xmlns:a16="http://schemas.microsoft.com/office/drawing/2014/main" id="{C065C5D5-1365-4111-86CC-9EDEBB7EDD65}"/>
              </a:ext>
            </a:extLst>
          </p:cNvPr>
          <p:cNvPicPr/>
          <p:nvPr/>
        </p:nvPicPr>
        <p:blipFill>
          <a:blip r:embed="rId2" cstate="print">
            <a:extLst>
              <a:ext uri="{28A0092B-C50C-407E-A947-70E740481C1C}">
                <a14:useLocalDpi xmlns:a14="http://schemas.microsoft.com/office/drawing/2010/main" val="0"/>
              </a:ext>
            </a:extLst>
          </a:blip>
          <a:stretch>
            <a:fillRect/>
          </a:stretch>
        </p:blipFill>
        <p:spPr>
          <a:xfrm>
            <a:off x="2145293" y="287300"/>
            <a:ext cx="8025413" cy="820106"/>
          </a:xfrm>
          <a:prstGeom prst="rect">
            <a:avLst/>
          </a:prstGeom>
        </p:spPr>
      </p:pic>
      <p:sp>
        <p:nvSpPr>
          <p:cNvPr id="3" name="Rectangle 2"/>
          <p:cNvSpPr/>
          <p:nvPr/>
        </p:nvSpPr>
        <p:spPr>
          <a:xfrm>
            <a:off x="1643650" y="1653325"/>
            <a:ext cx="8207566" cy="3939540"/>
          </a:xfrm>
          <a:prstGeom prst="rect">
            <a:avLst/>
          </a:prstGeom>
        </p:spPr>
        <p:txBody>
          <a:bodyPr wrap="square">
            <a:spAutoFit/>
          </a:bodyPr>
          <a:lstStyle/>
          <a:p>
            <a:pPr algn="just"/>
            <a:r>
              <a:rPr lang="ro-RO" b="1" dirty="0">
                <a:solidFill>
                  <a:srgbClr val="002060"/>
                </a:solidFill>
                <a:latin typeface="Trebuchet MS" panose="020B0603020202020204" pitchFamily="34" charset="0"/>
              </a:rPr>
              <a:t>Rezultate așteptate </a:t>
            </a:r>
          </a:p>
          <a:p>
            <a:pPr marL="1588" indent="355600" algn="just">
              <a:buFont typeface="+mj-lt"/>
              <a:buAutoNum type="arabicPeriod"/>
            </a:pPr>
            <a:r>
              <a:rPr lang="ro-RO" sz="1600" dirty="0">
                <a:solidFill>
                  <a:srgbClr val="002060"/>
                </a:solidFill>
                <a:latin typeface="Trebuchet MS" panose="020B0603020202020204" pitchFamily="34" charset="0"/>
              </a:rPr>
              <a:t>Rezultat program 3 Proceduri simplificate pentru reducerea birocraţiei pentru cetăţeni la nivel local corelate cu Planul integrat de simplificare a procedurilor administrative pentru cetăţeni implementate</a:t>
            </a:r>
            <a:r>
              <a:rPr lang="en-US" sz="1600" dirty="0">
                <a:solidFill>
                  <a:srgbClr val="002060"/>
                </a:solidFill>
                <a:latin typeface="Trebuchet MS" panose="020B0603020202020204" pitchFamily="34" charset="0"/>
              </a:rPr>
              <a:t>.</a:t>
            </a:r>
            <a:r>
              <a:rPr lang="ro-RO" sz="1600" dirty="0">
                <a:solidFill>
                  <a:srgbClr val="002060"/>
                </a:solidFill>
                <a:latin typeface="Trebuchet MS" panose="020B0603020202020204" pitchFamily="34" charset="0"/>
              </a:rPr>
              <a:t> </a:t>
            </a:r>
            <a:endParaRPr lang="en-US" sz="1600" dirty="0">
              <a:solidFill>
                <a:srgbClr val="002060"/>
              </a:solidFill>
              <a:latin typeface="Trebuchet MS" panose="020B0603020202020204" pitchFamily="34" charset="0"/>
            </a:endParaRPr>
          </a:p>
          <a:p>
            <a:pPr algn="just"/>
            <a:endParaRPr lang="en-US" sz="1200" dirty="0">
              <a:solidFill>
                <a:srgbClr val="002060"/>
              </a:solidFill>
              <a:latin typeface="Trebuchet MS" panose="020B0603020202020204" pitchFamily="34" charset="0"/>
            </a:endParaRPr>
          </a:p>
          <a:p>
            <a:pPr indent="357188" algn="just">
              <a:buFont typeface="Wingdings" panose="05000000000000000000" pitchFamily="2" charset="2"/>
              <a:buChar char="Ø"/>
            </a:pPr>
            <a:r>
              <a:rPr lang="ro-RO" sz="1600" dirty="0">
                <a:solidFill>
                  <a:srgbClr val="002060"/>
                </a:solidFill>
                <a:latin typeface="Trebuchet MS" panose="020B0603020202020204" pitchFamily="34" charset="0"/>
              </a:rPr>
              <a:t>Rezultat proiect 1: O solu</a:t>
            </a:r>
            <a:r>
              <a:rPr lang="en-US" sz="1600" dirty="0">
                <a:solidFill>
                  <a:srgbClr val="002060"/>
                </a:solidFill>
                <a:latin typeface="Trebuchet MS" panose="020B0603020202020204" pitchFamily="34" charset="0"/>
              </a:rPr>
              <a:t>ț</a:t>
            </a:r>
            <a:r>
              <a:rPr lang="ro-RO" sz="1600" dirty="0">
                <a:solidFill>
                  <a:srgbClr val="002060"/>
                </a:solidFill>
                <a:latin typeface="Trebuchet MS" panose="020B0603020202020204" pitchFamily="34" charset="0"/>
              </a:rPr>
              <a:t>ie informatică (portal web, arhivare electronică, captură documente, fluxuri de lucru cu documente, registratură electronică şi management arhivă fizică de documente) care va furniza digital fluxurile de lucru de bază din cadrul instituţiei.</a:t>
            </a:r>
            <a:endParaRPr lang="en-US" sz="1600" dirty="0">
              <a:solidFill>
                <a:srgbClr val="002060"/>
              </a:solidFill>
              <a:latin typeface="Trebuchet MS" panose="020B0603020202020204" pitchFamily="34" charset="0"/>
            </a:endParaRPr>
          </a:p>
          <a:p>
            <a:pPr algn="just"/>
            <a:endParaRPr lang="en-US" sz="1600" dirty="0">
              <a:solidFill>
                <a:srgbClr val="002060"/>
              </a:solidFill>
              <a:latin typeface="Trebuchet MS" panose="020B0603020202020204" pitchFamily="34" charset="0"/>
            </a:endParaRPr>
          </a:p>
          <a:p>
            <a:pPr algn="just"/>
            <a:r>
              <a:rPr lang="en-US" sz="1600" dirty="0">
                <a:solidFill>
                  <a:srgbClr val="002060"/>
                </a:solidFill>
                <a:latin typeface="Trebuchet MS" panose="020B0603020202020204" pitchFamily="34" charset="0"/>
              </a:rPr>
              <a:t>2. </a:t>
            </a:r>
            <a:r>
              <a:rPr lang="ro-RO" sz="1600" dirty="0">
                <a:solidFill>
                  <a:srgbClr val="002060"/>
                </a:solidFill>
                <a:latin typeface="Trebuchet MS" panose="020B0603020202020204" pitchFamily="34" charset="0"/>
              </a:rPr>
              <a:t>Rezultat program 3 Proceduri simplificate pentru reducerea birocra</a:t>
            </a:r>
            <a:r>
              <a:rPr lang="en-US" sz="1600" dirty="0">
                <a:solidFill>
                  <a:srgbClr val="002060"/>
                </a:solidFill>
                <a:latin typeface="Trebuchet MS" panose="020B0603020202020204" pitchFamily="34" charset="0"/>
              </a:rPr>
              <a:t>ț</a:t>
            </a:r>
            <a:r>
              <a:rPr lang="ro-RO" sz="1600" dirty="0">
                <a:solidFill>
                  <a:srgbClr val="002060"/>
                </a:solidFill>
                <a:latin typeface="Trebuchet MS" panose="020B0603020202020204" pitchFamily="34" charset="0"/>
              </a:rPr>
              <a:t>iei pentru cetăţeni la nivel local corelate cu Planul integrat de simplificare a procedurilor administrative pentru cetăţeni implementate</a:t>
            </a:r>
            <a:r>
              <a:rPr lang="en-US" sz="1600" dirty="0">
                <a:solidFill>
                  <a:srgbClr val="002060"/>
                </a:solidFill>
                <a:latin typeface="Trebuchet MS" panose="020B0603020202020204" pitchFamily="34" charset="0"/>
              </a:rPr>
              <a:t>.</a:t>
            </a:r>
            <a:r>
              <a:rPr lang="ro-RO" sz="1600" dirty="0">
                <a:solidFill>
                  <a:srgbClr val="002060"/>
                </a:solidFill>
                <a:latin typeface="Trebuchet MS" panose="020B0603020202020204" pitchFamily="34" charset="0"/>
              </a:rPr>
              <a:t> </a:t>
            </a:r>
            <a:endParaRPr lang="en-US" sz="1600" dirty="0">
              <a:solidFill>
                <a:srgbClr val="002060"/>
              </a:solidFill>
              <a:latin typeface="Trebuchet MS" panose="020B0603020202020204" pitchFamily="34" charset="0"/>
            </a:endParaRPr>
          </a:p>
          <a:p>
            <a:pPr indent="357188" algn="just"/>
            <a:endParaRPr lang="en-US" sz="1200" dirty="0">
              <a:solidFill>
                <a:srgbClr val="002060"/>
              </a:solidFill>
              <a:latin typeface="Trebuchet MS" panose="020B0603020202020204" pitchFamily="34" charset="0"/>
            </a:endParaRPr>
          </a:p>
          <a:p>
            <a:pPr indent="357188" algn="just">
              <a:buFont typeface="Wingdings" panose="05000000000000000000" pitchFamily="2" charset="2"/>
              <a:buChar char="Ø"/>
            </a:pPr>
            <a:r>
              <a:rPr lang="ro-RO" sz="1600" dirty="0">
                <a:solidFill>
                  <a:srgbClr val="002060"/>
                </a:solidFill>
                <a:latin typeface="Trebuchet MS" panose="020B0603020202020204" pitchFamily="34" charset="0"/>
              </a:rPr>
              <a:t>Rezultat proiect 2: Arhiva DGASPC Braşov cu documente având valoare operaţională în prezent transferată în mediu digital prin retrodigitalizare.</a:t>
            </a:r>
          </a:p>
        </p:txBody>
      </p:sp>
    </p:spTree>
    <p:extLst>
      <p:ext uri="{BB962C8B-B14F-4D97-AF65-F5344CB8AC3E}">
        <p14:creationId xmlns:p14="http://schemas.microsoft.com/office/powerpoint/2010/main" val="60423243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 xmlns:a16="http://schemas.microsoft.com/office/drawing/2014/main" id="{C065C5D5-1365-4111-86CC-9EDEBB7EDD65}"/>
              </a:ext>
            </a:extLst>
          </p:cNvPr>
          <p:cNvPicPr/>
          <p:nvPr/>
        </p:nvPicPr>
        <p:blipFill>
          <a:blip r:embed="rId2" cstate="print">
            <a:extLst>
              <a:ext uri="{28A0092B-C50C-407E-A947-70E740481C1C}">
                <a14:useLocalDpi xmlns:a14="http://schemas.microsoft.com/office/drawing/2010/main" val="0"/>
              </a:ext>
            </a:extLst>
          </a:blip>
          <a:stretch>
            <a:fillRect/>
          </a:stretch>
        </p:blipFill>
        <p:spPr>
          <a:xfrm>
            <a:off x="2145293" y="287300"/>
            <a:ext cx="8025413" cy="820106"/>
          </a:xfrm>
          <a:prstGeom prst="rect">
            <a:avLst/>
          </a:prstGeom>
        </p:spPr>
      </p:pic>
      <p:sp>
        <p:nvSpPr>
          <p:cNvPr id="4" name="Rectangle 3"/>
          <p:cNvSpPr/>
          <p:nvPr/>
        </p:nvSpPr>
        <p:spPr>
          <a:xfrm>
            <a:off x="1443209" y="2136339"/>
            <a:ext cx="9188067" cy="3785652"/>
          </a:xfrm>
          <a:prstGeom prst="rect">
            <a:avLst/>
          </a:prstGeom>
        </p:spPr>
        <p:txBody>
          <a:bodyPr wrap="square">
            <a:spAutoFit/>
          </a:bodyPr>
          <a:lstStyle/>
          <a:p>
            <a:pPr algn="just"/>
            <a:r>
              <a:rPr lang="ro-RO" b="1" dirty="0">
                <a:solidFill>
                  <a:srgbClr val="002060"/>
                </a:solidFill>
                <a:latin typeface="Trebuchet MS" panose="020B0603020202020204" pitchFamily="34" charset="0"/>
              </a:rPr>
              <a:t>Bugetul total</a:t>
            </a:r>
            <a:r>
              <a:rPr lang="ro-RO" dirty="0">
                <a:solidFill>
                  <a:srgbClr val="002060"/>
                </a:solidFill>
                <a:latin typeface="Trebuchet MS" panose="020B0603020202020204" pitchFamily="34" charset="0"/>
              </a:rPr>
              <a:t> al proiectului este de </a:t>
            </a:r>
            <a:r>
              <a:rPr lang="en-US" b="1" u="sng" dirty="0">
                <a:solidFill>
                  <a:srgbClr val="002060"/>
                </a:solidFill>
                <a:latin typeface="Trebuchet MS" panose="020B0603020202020204" pitchFamily="34" charset="0"/>
              </a:rPr>
              <a:t>2</a:t>
            </a:r>
            <a:r>
              <a:rPr lang="ro-RO" b="1" u="sng" dirty="0">
                <a:solidFill>
                  <a:srgbClr val="002060"/>
                </a:solidFill>
                <a:latin typeface="Trebuchet MS" panose="020B0603020202020204" pitchFamily="34" charset="0"/>
              </a:rPr>
              <a:t>.</a:t>
            </a:r>
            <a:r>
              <a:rPr lang="en-US" b="1" u="sng" dirty="0">
                <a:solidFill>
                  <a:srgbClr val="002060"/>
                </a:solidFill>
                <a:latin typeface="Trebuchet MS" panose="020B0603020202020204" pitchFamily="34" charset="0"/>
              </a:rPr>
              <a:t>964</a:t>
            </a:r>
            <a:r>
              <a:rPr lang="ro-RO" b="1" u="sng" dirty="0">
                <a:solidFill>
                  <a:srgbClr val="002060"/>
                </a:solidFill>
                <a:latin typeface="Trebuchet MS" panose="020B0603020202020204" pitchFamily="34" charset="0"/>
              </a:rPr>
              <a:t>.</a:t>
            </a:r>
            <a:r>
              <a:rPr lang="en-US" b="1" u="sng" dirty="0">
                <a:solidFill>
                  <a:srgbClr val="002060"/>
                </a:solidFill>
                <a:latin typeface="Trebuchet MS" panose="020B0603020202020204" pitchFamily="34" charset="0"/>
              </a:rPr>
              <a:t>024</a:t>
            </a:r>
            <a:r>
              <a:rPr lang="ro-RO" b="1" u="sng" dirty="0">
                <a:solidFill>
                  <a:srgbClr val="002060"/>
                </a:solidFill>
                <a:latin typeface="Trebuchet MS" panose="020B0603020202020204" pitchFamily="34" charset="0"/>
              </a:rPr>
              <a:t>,</a:t>
            </a:r>
            <a:r>
              <a:rPr lang="en-US" b="1" u="sng" dirty="0">
                <a:solidFill>
                  <a:srgbClr val="002060"/>
                </a:solidFill>
                <a:latin typeface="Trebuchet MS" panose="020B0603020202020204" pitchFamily="34" charset="0"/>
              </a:rPr>
              <a:t>96</a:t>
            </a:r>
            <a:r>
              <a:rPr lang="ro-RO" b="1" u="sng" dirty="0">
                <a:solidFill>
                  <a:srgbClr val="002060"/>
                </a:solidFill>
                <a:latin typeface="Trebuchet MS" panose="020B0603020202020204" pitchFamily="34" charset="0"/>
              </a:rPr>
              <a:t> lei</a:t>
            </a:r>
            <a:r>
              <a:rPr lang="ro-RO" dirty="0">
                <a:solidFill>
                  <a:srgbClr val="002060"/>
                </a:solidFill>
                <a:latin typeface="Trebuchet MS" panose="020B0603020202020204" pitchFamily="34" charset="0"/>
              </a:rPr>
              <a:t>, dintre care</a:t>
            </a:r>
            <a:r>
              <a:rPr lang="en-US" dirty="0">
                <a:solidFill>
                  <a:srgbClr val="002060"/>
                </a:solidFill>
                <a:latin typeface="Trebuchet MS" panose="020B0603020202020204" pitchFamily="34" charset="0"/>
              </a:rPr>
              <a:t>:</a:t>
            </a:r>
          </a:p>
          <a:p>
            <a:pPr algn="just"/>
            <a:endParaRPr lang="ro-RO" dirty="0">
              <a:solidFill>
                <a:srgbClr val="002060"/>
              </a:solidFill>
              <a:latin typeface="Trebuchet MS" panose="020B0603020202020204" pitchFamily="34" charset="0"/>
            </a:endParaRPr>
          </a:p>
          <a:p>
            <a:pPr marL="285750" indent="-285750" algn="just">
              <a:buFont typeface="Wingdings" panose="05000000000000000000" pitchFamily="2" charset="2"/>
              <a:buChar char="Ø"/>
            </a:pPr>
            <a:r>
              <a:rPr lang="en-US" b="1" i="1" dirty="0">
                <a:solidFill>
                  <a:srgbClr val="002060"/>
                </a:solidFill>
                <a:latin typeface="Trebuchet MS" panose="020B0603020202020204" pitchFamily="34" charset="0"/>
              </a:rPr>
              <a:t>1.807.535</a:t>
            </a:r>
            <a:r>
              <a:rPr lang="ro-RO" b="1" i="1" dirty="0">
                <a:solidFill>
                  <a:srgbClr val="002060"/>
                </a:solidFill>
                <a:latin typeface="Trebuchet MS" panose="020B0603020202020204" pitchFamily="34" charset="0"/>
              </a:rPr>
              <a:t>,</a:t>
            </a:r>
            <a:r>
              <a:rPr lang="en-US" b="1" i="1" dirty="0">
                <a:solidFill>
                  <a:srgbClr val="002060"/>
                </a:solidFill>
                <a:latin typeface="Trebuchet MS" panose="020B0603020202020204" pitchFamily="34" charset="0"/>
              </a:rPr>
              <a:t>46</a:t>
            </a:r>
            <a:r>
              <a:rPr lang="ro-RO" b="1" i="1" dirty="0">
                <a:solidFill>
                  <a:srgbClr val="002060"/>
                </a:solidFill>
                <a:latin typeface="Trebuchet MS" panose="020B0603020202020204" pitchFamily="34" charset="0"/>
              </a:rPr>
              <a:t> lei </a:t>
            </a:r>
            <a:r>
              <a:rPr lang="en-US" b="1" i="1" dirty="0">
                <a:solidFill>
                  <a:srgbClr val="002060"/>
                </a:solidFill>
                <a:latin typeface="Trebuchet MS" panose="020B0603020202020204" pitchFamily="34" charset="0"/>
              </a:rPr>
              <a:t>( 1.536.405,15 </a:t>
            </a:r>
            <a:r>
              <a:rPr lang="en-US" b="1" i="1" dirty="0" err="1">
                <a:solidFill>
                  <a:srgbClr val="002060"/>
                </a:solidFill>
                <a:latin typeface="Trebuchet MS" panose="020B0603020202020204" pitchFamily="34" charset="0"/>
              </a:rPr>
              <a:t>valoare</a:t>
            </a:r>
            <a:r>
              <a:rPr lang="en-US" b="1" i="1" dirty="0">
                <a:solidFill>
                  <a:srgbClr val="002060"/>
                </a:solidFill>
                <a:latin typeface="Trebuchet MS" panose="020B0603020202020204" pitchFamily="34" charset="0"/>
              </a:rPr>
              <a:t> </a:t>
            </a:r>
            <a:r>
              <a:rPr lang="en-US" b="1" i="1" dirty="0" err="1">
                <a:solidFill>
                  <a:srgbClr val="002060"/>
                </a:solidFill>
                <a:latin typeface="Trebuchet MS" panose="020B0603020202020204" pitchFamily="34" charset="0"/>
              </a:rPr>
              <a:t>eligibilă</a:t>
            </a:r>
            <a:r>
              <a:rPr lang="en-US" b="1" i="1" dirty="0">
                <a:solidFill>
                  <a:srgbClr val="002060"/>
                </a:solidFill>
                <a:latin typeface="Trebuchet MS" panose="020B0603020202020204" pitchFamily="34" charset="0"/>
              </a:rPr>
              <a:t> </a:t>
            </a:r>
            <a:r>
              <a:rPr lang="en-US" b="1" i="1" dirty="0" err="1">
                <a:solidFill>
                  <a:srgbClr val="002060"/>
                </a:solidFill>
                <a:latin typeface="Trebuchet MS" panose="020B0603020202020204" pitchFamily="34" charset="0"/>
              </a:rPr>
              <a:t>nerambursabilă</a:t>
            </a:r>
            <a:r>
              <a:rPr lang="en-US" b="1" i="1" dirty="0">
                <a:solidFill>
                  <a:srgbClr val="002060"/>
                </a:solidFill>
                <a:latin typeface="Trebuchet MS" panose="020B0603020202020204" pitchFamily="34" charset="0"/>
              </a:rPr>
              <a:t> din </a:t>
            </a:r>
            <a:r>
              <a:rPr lang="en-US" b="1" i="1" dirty="0" err="1">
                <a:solidFill>
                  <a:srgbClr val="002060"/>
                </a:solidFill>
                <a:latin typeface="Trebuchet MS" panose="020B0603020202020204" pitchFamily="34" charset="0"/>
              </a:rPr>
              <a:t>Fondul</a:t>
            </a:r>
            <a:r>
              <a:rPr lang="en-US" b="1" i="1" dirty="0">
                <a:solidFill>
                  <a:srgbClr val="002060"/>
                </a:solidFill>
                <a:latin typeface="Trebuchet MS" panose="020B0603020202020204" pitchFamily="34" charset="0"/>
              </a:rPr>
              <a:t> Social European, 234.979,60 lei </a:t>
            </a:r>
            <a:r>
              <a:rPr lang="en-US" b="1" i="1" dirty="0" err="1">
                <a:solidFill>
                  <a:srgbClr val="002060"/>
                </a:solidFill>
                <a:latin typeface="Trebuchet MS" panose="020B0603020202020204" pitchFamily="34" charset="0"/>
              </a:rPr>
              <a:t>valoare</a:t>
            </a:r>
            <a:r>
              <a:rPr lang="en-US" b="1" i="1" dirty="0">
                <a:solidFill>
                  <a:srgbClr val="002060"/>
                </a:solidFill>
                <a:latin typeface="Trebuchet MS" panose="020B0603020202020204" pitchFamily="34" charset="0"/>
              </a:rPr>
              <a:t> </a:t>
            </a:r>
            <a:r>
              <a:rPr lang="en-US" b="1" i="1" dirty="0" err="1">
                <a:solidFill>
                  <a:srgbClr val="002060"/>
                </a:solidFill>
                <a:latin typeface="Trebuchet MS" panose="020B0603020202020204" pitchFamily="34" charset="0"/>
              </a:rPr>
              <a:t>eligibilă</a:t>
            </a:r>
            <a:r>
              <a:rPr lang="en-US" b="1" i="1" dirty="0">
                <a:solidFill>
                  <a:srgbClr val="002060"/>
                </a:solidFill>
                <a:latin typeface="Trebuchet MS" panose="020B0603020202020204" pitchFamily="34" charset="0"/>
              </a:rPr>
              <a:t> </a:t>
            </a:r>
            <a:r>
              <a:rPr lang="en-US" b="1" i="1" dirty="0" err="1">
                <a:solidFill>
                  <a:srgbClr val="002060"/>
                </a:solidFill>
                <a:latin typeface="Trebuchet MS" panose="020B0603020202020204" pitchFamily="34" charset="0"/>
              </a:rPr>
              <a:t>nerambursabilă</a:t>
            </a:r>
            <a:r>
              <a:rPr lang="en-US" b="1" i="1" dirty="0">
                <a:solidFill>
                  <a:srgbClr val="002060"/>
                </a:solidFill>
                <a:latin typeface="Trebuchet MS" panose="020B0603020202020204" pitchFamily="34" charset="0"/>
              </a:rPr>
              <a:t> din </a:t>
            </a:r>
            <a:r>
              <a:rPr lang="en-US" b="1" i="1" dirty="0" err="1">
                <a:solidFill>
                  <a:srgbClr val="002060"/>
                </a:solidFill>
                <a:latin typeface="Trebuchet MS" panose="020B0603020202020204" pitchFamily="34" charset="0"/>
              </a:rPr>
              <a:t>bugetul</a:t>
            </a:r>
            <a:r>
              <a:rPr lang="en-US" b="1" i="1" dirty="0">
                <a:solidFill>
                  <a:srgbClr val="002060"/>
                </a:solidFill>
                <a:latin typeface="Trebuchet MS" panose="020B0603020202020204" pitchFamily="34" charset="0"/>
              </a:rPr>
              <a:t> </a:t>
            </a:r>
            <a:r>
              <a:rPr lang="en-US" b="1" i="1" dirty="0" err="1">
                <a:solidFill>
                  <a:srgbClr val="002060"/>
                </a:solidFill>
                <a:latin typeface="Trebuchet MS" panose="020B0603020202020204" pitchFamily="34" charset="0"/>
              </a:rPr>
              <a:t>național</a:t>
            </a:r>
            <a:r>
              <a:rPr lang="en-US" b="1" i="1" dirty="0">
                <a:solidFill>
                  <a:srgbClr val="002060"/>
                </a:solidFill>
                <a:latin typeface="Trebuchet MS" panose="020B0603020202020204" pitchFamily="34" charset="0"/>
              </a:rPr>
              <a:t> </a:t>
            </a:r>
            <a:r>
              <a:rPr lang="en-US" b="1" i="1" dirty="0" err="1">
                <a:solidFill>
                  <a:srgbClr val="002060"/>
                </a:solidFill>
                <a:latin typeface="Trebuchet MS" panose="020B0603020202020204" pitchFamily="34" charset="0"/>
              </a:rPr>
              <a:t>și</a:t>
            </a:r>
            <a:r>
              <a:rPr lang="en-US" b="1" i="1" dirty="0">
                <a:solidFill>
                  <a:srgbClr val="002060"/>
                </a:solidFill>
                <a:latin typeface="Trebuchet MS" panose="020B0603020202020204" pitchFamily="34" charset="0"/>
              </a:rPr>
              <a:t> 36.150,71 lei </a:t>
            </a:r>
            <a:r>
              <a:rPr lang="en-US" b="1" i="1" dirty="0" err="1">
                <a:solidFill>
                  <a:srgbClr val="002060"/>
                </a:solidFill>
                <a:latin typeface="Trebuchet MS" panose="020B0603020202020204" pitchFamily="34" charset="0"/>
              </a:rPr>
              <a:t>cofinanțare</a:t>
            </a:r>
            <a:r>
              <a:rPr lang="en-US" b="1" i="1" dirty="0">
                <a:solidFill>
                  <a:srgbClr val="002060"/>
                </a:solidFill>
                <a:latin typeface="Trebuchet MS" panose="020B0603020202020204" pitchFamily="34" charset="0"/>
              </a:rPr>
              <a:t> CJB</a:t>
            </a:r>
            <a:r>
              <a:rPr lang="ro-RO" b="1" i="1" dirty="0">
                <a:solidFill>
                  <a:srgbClr val="002060"/>
                </a:solidFill>
                <a:latin typeface="Trebuchet MS" panose="020B0603020202020204" pitchFamily="34" charset="0"/>
              </a:rPr>
              <a:t>v</a:t>
            </a:r>
            <a:r>
              <a:rPr lang="en-US" b="1" i="1" dirty="0">
                <a:solidFill>
                  <a:srgbClr val="002060"/>
                </a:solidFill>
                <a:latin typeface="Trebuchet MS" panose="020B0603020202020204" pitchFamily="34" charset="0"/>
              </a:rPr>
              <a:t>);</a:t>
            </a:r>
            <a:r>
              <a:rPr lang="ro-RO" dirty="0">
                <a:solidFill>
                  <a:srgbClr val="002060"/>
                </a:solidFill>
                <a:latin typeface="Trebuchet MS" panose="020B0603020202020204" pitchFamily="34" charset="0"/>
              </a:rPr>
              <a:t> </a:t>
            </a:r>
          </a:p>
          <a:p>
            <a:pPr algn="just"/>
            <a:r>
              <a:rPr lang="ro-RO" dirty="0">
                <a:solidFill>
                  <a:srgbClr val="002060"/>
                </a:solidFill>
                <a:latin typeface="Trebuchet MS" panose="020B0603020202020204" pitchFamily="34" charset="0"/>
              </a:rPr>
              <a:t>   și </a:t>
            </a:r>
          </a:p>
          <a:p>
            <a:pPr marL="285750" indent="-285750" algn="just">
              <a:buFont typeface="Wingdings" panose="05000000000000000000" pitchFamily="2" charset="2"/>
              <a:buChar char="Ø"/>
            </a:pPr>
            <a:r>
              <a:rPr lang="en-US" b="1" i="1" dirty="0">
                <a:solidFill>
                  <a:srgbClr val="002060"/>
                </a:solidFill>
                <a:latin typeface="Trebuchet MS" panose="020B0603020202020204" pitchFamily="34" charset="0"/>
              </a:rPr>
              <a:t>1.156</a:t>
            </a:r>
            <a:r>
              <a:rPr lang="ro-RO" b="1" i="1" dirty="0">
                <a:solidFill>
                  <a:srgbClr val="002060"/>
                </a:solidFill>
                <a:latin typeface="Trebuchet MS" panose="020B0603020202020204" pitchFamily="34" charset="0"/>
              </a:rPr>
              <a:t>.</a:t>
            </a:r>
            <a:r>
              <a:rPr lang="en-US" b="1" i="1" dirty="0">
                <a:solidFill>
                  <a:srgbClr val="002060"/>
                </a:solidFill>
                <a:latin typeface="Trebuchet MS" panose="020B0603020202020204" pitchFamily="34" charset="0"/>
              </a:rPr>
              <a:t>489</a:t>
            </a:r>
            <a:r>
              <a:rPr lang="ro-RO" b="1" i="1" dirty="0">
                <a:solidFill>
                  <a:srgbClr val="002060"/>
                </a:solidFill>
                <a:latin typeface="Trebuchet MS" panose="020B0603020202020204" pitchFamily="34" charset="0"/>
              </a:rPr>
              <a:t>,</a:t>
            </a:r>
            <a:r>
              <a:rPr lang="en-US" b="1" i="1" dirty="0">
                <a:solidFill>
                  <a:srgbClr val="002060"/>
                </a:solidFill>
                <a:latin typeface="Trebuchet MS" panose="020B0603020202020204" pitchFamily="34" charset="0"/>
              </a:rPr>
              <a:t>50</a:t>
            </a:r>
            <a:r>
              <a:rPr lang="ro-RO" b="1" i="1" dirty="0">
                <a:solidFill>
                  <a:srgbClr val="002060"/>
                </a:solidFill>
                <a:latin typeface="Trebuchet MS" panose="020B0603020202020204" pitchFamily="34" charset="0"/>
              </a:rPr>
              <a:t> lei </a:t>
            </a:r>
            <a:r>
              <a:rPr lang="en-US" b="1" i="1" dirty="0">
                <a:solidFill>
                  <a:srgbClr val="002060"/>
                </a:solidFill>
                <a:latin typeface="Trebuchet MS" panose="020B0603020202020204" pitchFamily="34" charset="0"/>
              </a:rPr>
              <a:t>( 983.016,08 lei </a:t>
            </a:r>
            <a:r>
              <a:rPr lang="en-US" b="1" i="1" dirty="0" err="1">
                <a:solidFill>
                  <a:srgbClr val="002060"/>
                </a:solidFill>
                <a:latin typeface="Trebuchet MS" panose="020B0603020202020204" pitchFamily="34" charset="0"/>
              </a:rPr>
              <a:t>valoare</a:t>
            </a:r>
            <a:r>
              <a:rPr lang="en-US" b="1" i="1" dirty="0">
                <a:solidFill>
                  <a:srgbClr val="002060"/>
                </a:solidFill>
                <a:latin typeface="Trebuchet MS" panose="020B0603020202020204" pitchFamily="34" charset="0"/>
              </a:rPr>
              <a:t> </a:t>
            </a:r>
            <a:r>
              <a:rPr lang="en-US" b="1" i="1" dirty="0" err="1">
                <a:solidFill>
                  <a:srgbClr val="002060"/>
                </a:solidFill>
                <a:latin typeface="Trebuchet MS" panose="020B0603020202020204" pitchFamily="34" charset="0"/>
              </a:rPr>
              <a:t>eligibilă</a:t>
            </a:r>
            <a:r>
              <a:rPr lang="en-US" b="1" i="1" dirty="0">
                <a:solidFill>
                  <a:srgbClr val="002060"/>
                </a:solidFill>
                <a:latin typeface="Trebuchet MS" panose="020B0603020202020204" pitchFamily="34" charset="0"/>
              </a:rPr>
              <a:t> </a:t>
            </a:r>
            <a:r>
              <a:rPr lang="en-US" b="1" i="1" dirty="0" err="1">
                <a:solidFill>
                  <a:srgbClr val="002060"/>
                </a:solidFill>
                <a:latin typeface="Trebuchet MS" panose="020B0603020202020204" pitchFamily="34" charset="0"/>
              </a:rPr>
              <a:t>nerambursabilă</a:t>
            </a:r>
            <a:r>
              <a:rPr lang="en-US" b="1" i="1" dirty="0">
                <a:solidFill>
                  <a:srgbClr val="002060"/>
                </a:solidFill>
                <a:latin typeface="Trebuchet MS" panose="020B0603020202020204" pitchFamily="34" charset="0"/>
              </a:rPr>
              <a:t> din </a:t>
            </a:r>
            <a:r>
              <a:rPr lang="en-US" b="1" i="1" dirty="0" err="1">
                <a:solidFill>
                  <a:srgbClr val="002060"/>
                </a:solidFill>
                <a:latin typeface="Trebuchet MS" panose="020B0603020202020204" pitchFamily="34" charset="0"/>
              </a:rPr>
              <a:t>Fondul</a:t>
            </a:r>
            <a:r>
              <a:rPr lang="en-US" b="1" i="1" dirty="0">
                <a:solidFill>
                  <a:srgbClr val="002060"/>
                </a:solidFill>
                <a:latin typeface="Trebuchet MS" panose="020B0603020202020204" pitchFamily="34" charset="0"/>
              </a:rPr>
              <a:t> Social European, 150.343,63 lei </a:t>
            </a:r>
            <a:r>
              <a:rPr lang="en-US" b="1" i="1" dirty="0" err="1">
                <a:solidFill>
                  <a:srgbClr val="002060"/>
                </a:solidFill>
                <a:latin typeface="Trebuchet MS" panose="020B0603020202020204" pitchFamily="34" charset="0"/>
              </a:rPr>
              <a:t>valoare</a:t>
            </a:r>
            <a:r>
              <a:rPr lang="en-US" b="1" i="1" dirty="0">
                <a:solidFill>
                  <a:srgbClr val="002060"/>
                </a:solidFill>
                <a:latin typeface="Trebuchet MS" panose="020B0603020202020204" pitchFamily="34" charset="0"/>
              </a:rPr>
              <a:t> </a:t>
            </a:r>
            <a:r>
              <a:rPr lang="en-US" b="1" i="1" dirty="0" err="1">
                <a:solidFill>
                  <a:srgbClr val="002060"/>
                </a:solidFill>
                <a:latin typeface="Trebuchet MS" panose="020B0603020202020204" pitchFamily="34" charset="0"/>
              </a:rPr>
              <a:t>eligibilă</a:t>
            </a:r>
            <a:r>
              <a:rPr lang="en-US" b="1" i="1" dirty="0">
                <a:solidFill>
                  <a:srgbClr val="002060"/>
                </a:solidFill>
                <a:latin typeface="Trebuchet MS" panose="020B0603020202020204" pitchFamily="34" charset="0"/>
              </a:rPr>
              <a:t> </a:t>
            </a:r>
            <a:r>
              <a:rPr lang="en-US" b="1" i="1" dirty="0" err="1">
                <a:solidFill>
                  <a:srgbClr val="002060"/>
                </a:solidFill>
                <a:latin typeface="Trebuchet MS" panose="020B0603020202020204" pitchFamily="34" charset="0"/>
              </a:rPr>
              <a:t>nerambursabilă</a:t>
            </a:r>
            <a:r>
              <a:rPr lang="en-US" b="1" i="1" dirty="0">
                <a:solidFill>
                  <a:srgbClr val="002060"/>
                </a:solidFill>
                <a:latin typeface="Trebuchet MS" panose="020B0603020202020204" pitchFamily="34" charset="0"/>
              </a:rPr>
              <a:t> din </a:t>
            </a:r>
            <a:r>
              <a:rPr lang="en-US" b="1" i="1" dirty="0" err="1">
                <a:solidFill>
                  <a:srgbClr val="002060"/>
                </a:solidFill>
                <a:latin typeface="Trebuchet MS" panose="020B0603020202020204" pitchFamily="34" charset="0"/>
              </a:rPr>
              <a:t>bugetul</a:t>
            </a:r>
            <a:r>
              <a:rPr lang="en-US" b="1" i="1" dirty="0">
                <a:solidFill>
                  <a:srgbClr val="002060"/>
                </a:solidFill>
                <a:latin typeface="Trebuchet MS" panose="020B0603020202020204" pitchFamily="34" charset="0"/>
              </a:rPr>
              <a:t> </a:t>
            </a:r>
            <a:r>
              <a:rPr lang="en-US" b="1" i="1" dirty="0" err="1">
                <a:solidFill>
                  <a:srgbClr val="002060"/>
                </a:solidFill>
                <a:latin typeface="Trebuchet MS" panose="020B0603020202020204" pitchFamily="34" charset="0"/>
              </a:rPr>
              <a:t>național</a:t>
            </a:r>
            <a:r>
              <a:rPr lang="en-US" b="1" i="1" dirty="0">
                <a:solidFill>
                  <a:srgbClr val="002060"/>
                </a:solidFill>
                <a:latin typeface="Trebuchet MS" panose="020B0603020202020204" pitchFamily="34" charset="0"/>
              </a:rPr>
              <a:t> </a:t>
            </a:r>
            <a:r>
              <a:rPr lang="en-US" b="1" i="1" dirty="0" err="1">
                <a:solidFill>
                  <a:srgbClr val="002060"/>
                </a:solidFill>
                <a:latin typeface="Trebuchet MS" panose="020B0603020202020204" pitchFamily="34" charset="0"/>
              </a:rPr>
              <a:t>și</a:t>
            </a:r>
            <a:r>
              <a:rPr lang="en-US" b="1" i="1" dirty="0">
                <a:solidFill>
                  <a:srgbClr val="002060"/>
                </a:solidFill>
                <a:latin typeface="Trebuchet MS" panose="020B0603020202020204" pitchFamily="34" charset="0"/>
              </a:rPr>
              <a:t> 23.129,79 lei </a:t>
            </a:r>
            <a:r>
              <a:rPr lang="en-US" b="1" i="1" dirty="0" err="1">
                <a:solidFill>
                  <a:srgbClr val="002060"/>
                </a:solidFill>
                <a:latin typeface="Trebuchet MS" panose="020B0603020202020204" pitchFamily="34" charset="0"/>
              </a:rPr>
              <a:t>cofinanțare</a:t>
            </a:r>
            <a:r>
              <a:rPr lang="en-US" b="1" i="1" dirty="0">
                <a:solidFill>
                  <a:srgbClr val="002060"/>
                </a:solidFill>
                <a:latin typeface="Trebuchet MS" panose="020B0603020202020204" pitchFamily="34" charset="0"/>
              </a:rPr>
              <a:t> </a:t>
            </a:r>
            <a:r>
              <a:rPr lang="en-US" b="1" i="1" dirty="0" err="1">
                <a:solidFill>
                  <a:srgbClr val="002060"/>
                </a:solidFill>
                <a:latin typeface="Trebuchet MS" panose="020B0603020202020204" pitchFamily="34" charset="0"/>
              </a:rPr>
              <a:t>beneficiar</a:t>
            </a:r>
            <a:r>
              <a:rPr lang="en-US" b="1" i="1" dirty="0">
                <a:solidFill>
                  <a:srgbClr val="002060"/>
                </a:solidFill>
                <a:latin typeface="Trebuchet MS" panose="020B0603020202020204" pitchFamily="34" charset="0"/>
              </a:rPr>
              <a:t> </a:t>
            </a:r>
            <a:r>
              <a:rPr lang="en-US" dirty="0">
                <a:solidFill>
                  <a:srgbClr val="002060"/>
                </a:solidFill>
                <a:latin typeface="Trebuchet MS" panose="020B0603020202020204" pitchFamily="34" charset="0"/>
              </a:rPr>
              <a:t>DGASPC </a:t>
            </a:r>
            <a:r>
              <a:rPr lang="en-US" dirty="0" err="1">
                <a:solidFill>
                  <a:srgbClr val="002060"/>
                </a:solidFill>
                <a:latin typeface="Trebuchet MS" panose="020B0603020202020204" pitchFamily="34" charset="0"/>
              </a:rPr>
              <a:t>Brașov</a:t>
            </a:r>
            <a:r>
              <a:rPr lang="en-US" b="1" i="1" dirty="0">
                <a:solidFill>
                  <a:srgbClr val="002060"/>
                </a:solidFill>
                <a:latin typeface="Trebuchet MS" panose="020B0603020202020204" pitchFamily="34" charset="0"/>
              </a:rPr>
              <a:t>)</a:t>
            </a:r>
            <a:r>
              <a:rPr lang="en-US" dirty="0">
                <a:solidFill>
                  <a:srgbClr val="002060"/>
                </a:solidFill>
                <a:latin typeface="Trebuchet MS" panose="020B0603020202020204" pitchFamily="34" charset="0"/>
              </a:rPr>
              <a:t>.</a:t>
            </a:r>
            <a:r>
              <a:rPr lang="ro-RO" dirty="0">
                <a:solidFill>
                  <a:srgbClr val="002060"/>
                </a:solidFill>
                <a:latin typeface="Trebuchet MS" panose="020B0603020202020204" pitchFamily="34" charset="0"/>
              </a:rPr>
              <a:t> </a:t>
            </a:r>
          </a:p>
          <a:p>
            <a:pPr algn="just"/>
            <a:endParaRPr lang="ro-RO" dirty="0">
              <a:solidFill>
                <a:srgbClr val="002060"/>
              </a:solidFill>
              <a:latin typeface="Trebuchet MS" panose="020B0603020202020204" pitchFamily="34" charset="0"/>
            </a:endParaRPr>
          </a:p>
          <a:p>
            <a:pPr algn="just"/>
            <a:r>
              <a:rPr lang="ro-RO" dirty="0">
                <a:solidFill>
                  <a:srgbClr val="002060"/>
                </a:solidFill>
                <a:latin typeface="Trebuchet MS" panose="020B0603020202020204" pitchFamily="34" charset="0"/>
              </a:rPr>
              <a:t>Intensitatea sprijinului este 98%.</a:t>
            </a:r>
          </a:p>
          <a:p>
            <a:pPr algn="just"/>
            <a:endParaRPr lang="ro-RO" dirty="0">
              <a:solidFill>
                <a:srgbClr val="002060"/>
              </a:solidFill>
              <a:latin typeface="Trebuchet MS" panose="020B0603020202020204" pitchFamily="34" charset="0"/>
            </a:endParaRPr>
          </a:p>
          <a:p>
            <a:pPr algn="just"/>
            <a:r>
              <a:rPr lang="ro-RO" b="1" dirty="0">
                <a:solidFill>
                  <a:srgbClr val="002060"/>
                </a:solidFill>
                <a:latin typeface="Trebuchet MS" panose="020B0603020202020204" pitchFamily="34" charset="0"/>
              </a:rPr>
              <a:t>Perioada de implementare: </a:t>
            </a:r>
            <a:r>
              <a:rPr lang="en-US" b="1" dirty="0">
                <a:solidFill>
                  <a:srgbClr val="002060"/>
                </a:solidFill>
                <a:latin typeface="Trebuchet MS" panose="020B0603020202020204" pitchFamily="34" charset="0"/>
              </a:rPr>
              <a:t>22</a:t>
            </a:r>
            <a:r>
              <a:rPr lang="ro-RO" b="1" dirty="0">
                <a:solidFill>
                  <a:srgbClr val="002060"/>
                </a:solidFill>
                <a:latin typeface="Trebuchet MS" panose="020B0603020202020204" pitchFamily="34" charset="0"/>
              </a:rPr>
              <a:t> </a:t>
            </a:r>
            <a:r>
              <a:rPr lang="en-US" b="1" dirty="0" err="1">
                <a:solidFill>
                  <a:srgbClr val="002060"/>
                </a:solidFill>
                <a:latin typeface="Trebuchet MS" panose="020B0603020202020204" pitchFamily="34" charset="0"/>
              </a:rPr>
              <a:t>mai</a:t>
            </a:r>
            <a:r>
              <a:rPr lang="ro-RO" b="1" dirty="0">
                <a:solidFill>
                  <a:srgbClr val="002060"/>
                </a:solidFill>
                <a:latin typeface="Trebuchet MS" panose="020B0603020202020204" pitchFamily="34" charset="0"/>
              </a:rPr>
              <a:t> 20</a:t>
            </a:r>
            <a:r>
              <a:rPr lang="en-US" b="1" dirty="0">
                <a:solidFill>
                  <a:srgbClr val="002060"/>
                </a:solidFill>
                <a:latin typeface="Trebuchet MS" panose="020B0603020202020204" pitchFamily="34" charset="0"/>
              </a:rPr>
              <a:t>20</a:t>
            </a:r>
            <a:r>
              <a:rPr lang="ro-RO" b="1" dirty="0">
                <a:solidFill>
                  <a:srgbClr val="002060"/>
                </a:solidFill>
                <a:latin typeface="Trebuchet MS" panose="020B0603020202020204" pitchFamily="34" charset="0"/>
              </a:rPr>
              <a:t> – </a:t>
            </a:r>
            <a:r>
              <a:rPr lang="en-US" b="1" dirty="0">
                <a:solidFill>
                  <a:srgbClr val="002060"/>
                </a:solidFill>
                <a:latin typeface="Trebuchet MS" panose="020B0603020202020204" pitchFamily="34" charset="0"/>
              </a:rPr>
              <a:t>22</a:t>
            </a:r>
            <a:r>
              <a:rPr lang="ro-RO" b="1" dirty="0">
                <a:solidFill>
                  <a:srgbClr val="002060"/>
                </a:solidFill>
                <a:latin typeface="Trebuchet MS" panose="020B0603020202020204" pitchFamily="34" charset="0"/>
              </a:rPr>
              <a:t> </a:t>
            </a:r>
            <a:r>
              <a:rPr lang="en-US" b="1" dirty="0" err="1">
                <a:solidFill>
                  <a:srgbClr val="002060"/>
                </a:solidFill>
                <a:latin typeface="Trebuchet MS" panose="020B0603020202020204" pitchFamily="34" charset="0"/>
              </a:rPr>
              <a:t>noiembrie</a:t>
            </a:r>
            <a:r>
              <a:rPr lang="ro-RO" b="1" dirty="0">
                <a:solidFill>
                  <a:srgbClr val="002060"/>
                </a:solidFill>
                <a:latin typeface="Trebuchet MS" panose="020B0603020202020204" pitchFamily="34" charset="0"/>
              </a:rPr>
              <a:t> 2022</a:t>
            </a:r>
            <a:r>
              <a:rPr lang="ro-RO" dirty="0">
                <a:solidFill>
                  <a:srgbClr val="002060"/>
                </a:solidFill>
                <a:latin typeface="Trebuchet MS" panose="020B0603020202020204" pitchFamily="34" charset="0"/>
              </a:rPr>
              <a:t>.</a:t>
            </a:r>
          </a:p>
        </p:txBody>
      </p:sp>
    </p:spTree>
    <p:extLst>
      <p:ext uri="{BB962C8B-B14F-4D97-AF65-F5344CB8AC3E}">
        <p14:creationId xmlns:p14="http://schemas.microsoft.com/office/powerpoint/2010/main" val="86475444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 xmlns:a16="http://schemas.microsoft.com/office/drawing/2014/main" id="{C065C5D5-1365-4111-86CC-9EDEBB7EDD65}"/>
              </a:ext>
            </a:extLst>
          </p:cNvPr>
          <p:cNvPicPr/>
          <p:nvPr/>
        </p:nvPicPr>
        <p:blipFill>
          <a:blip r:embed="rId2" cstate="print">
            <a:extLst>
              <a:ext uri="{28A0092B-C50C-407E-A947-70E740481C1C}">
                <a14:useLocalDpi xmlns:a14="http://schemas.microsoft.com/office/drawing/2010/main" val="0"/>
              </a:ext>
            </a:extLst>
          </a:blip>
          <a:stretch>
            <a:fillRect/>
          </a:stretch>
        </p:blipFill>
        <p:spPr>
          <a:xfrm>
            <a:off x="2024108" y="210182"/>
            <a:ext cx="8025413" cy="820106"/>
          </a:xfrm>
          <a:prstGeom prst="rect">
            <a:avLst/>
          </a:prstGeom>
        </p:spPr>
      </p:pic>
      <p:sp>
        <p:nvSpPr>
          <p:cNvPr id="3" name="Rectangle 2"/>
          <p:cNvSpPr/>
          <p:nvPr/>
        </p:nvSpPr>
        <p:spPr>
          <a:xfrm>
            <a:off x="1916935" y="2413338"/>
            <a:ext cx="7943161" cy="3139321"/>
          </a:xfrm>
          <a:prstGeom prst="rect">
            <a:avLst/>
          </a:prstGeom>
        </p:spPr>
        <p:txBody>
          <a:bodyPr wrap="square">
            <a:spAutoFit/>
          </a:bodyPr>
          <a:lstStyle/>
          <a:p>
            <a:pPr algn="just"/>
            <a:r>
              <a:rPr lang="ro-RO" b="1" dirty="0">
                <a:solidFill>
                  <a:srgbClr val="002060"/>
                </a:solidFill>
                <a:latin typeface="Trebuchet MS" panose="020B0603020202020204" pitchFamily="34" charset="0"/>
              </a:rPr>
              <a:t>Grupul țintă </a:t>
            </a:r>
            <a:r>
              <a:rPr lang="ro-RO" dirty="0">
                <a:solidFill>
                  <a:srgbClr val="002060"/>
                </a:solidFill>
                <a:latin typeface="Trebuchet MS" panose="020B0603020202020204" pitchFamily="34" charset="0"/>
              </a:rPr>
              <a:t>este format din 895</a:t>
            </a:r>
            <a:r>
              <a:rPr lang="en-US" dirty="0">
                <a:solidFill>
                  <a:srgbClr val="002060"/>
                </a:solidFill>
                <a:latin typeface="Trebuchet MS" panose="020B0603020202020204" pitchFamily="34" charset="0"/>
              </a:rPr>
              <a:t> </a:t>
            </a:r>
            <a:r>
              <a:rPr lang="ro-RO" dirty="0">
                <a:solidFill>
                  <a:srgbClr val="002060"/>
                </a:solidFill>
                <a:latin typeface="Trebuchet MS" panose="020B0603020202020204" pitchFamily="34" charset="0"/>
              </a:rPr>
              <a:t>persoane, respectiv 15 angajaţi ai C</a:t>
            </a:r>
            <a:r>
              <a:rPr lang="en-US" dirty="0" err="1">
                <a:solidFill>
                  <a:srgbClr val="002060"/>
                </a:solidFill>
                <a:latin typeface="Trebuchet MS" panose="020B0603020202020204" pitchFamily="34" charset="0"/>
              </a:rPr>
              <a:t>JBv</a:t>
            </a:r>
            <a:r>
              <a:rPr lang="ro-RO" dirty="0">
                <a:solidFill>
                  <a:srgbClr val="002060"/>
                </a:solidFill>
                <a:latin typeface="Trebuchet MS" panose="020B0603020202020204" pitchFamily="34" charset="0"/>
              </a:rPr>
              <a:t> (Direcţia de Sănătate şi Asistenţă Medicală),  250 angajaţi ai DGASPC Braşov (161 angajaţi la sediul central/aparatul propriu şi 89 angajaţi la complexurile de servicii şi centrele din subordine) şi 630 angajaţi ai </a:t>
            </a:r>
            <a:r>
              <a:rPr lang="en-US" dirty="0" err="1">
                <a:solidFill>
                  <a:srgbClr val="002060"/>
                </a:solidFill>
                <a:latin typeface="Trebuchet MS" panose="020B0603020202020204" pitchFamily="34" charset="0"/>
              </a:rPr>
              <a:t>unităților</a:t>
            </a:r>
            <a:r>
              <a:rPr lang="en-US" dirty="0">
                <a:solidFill>
                  <a:srgbClr val="002060"/>
                </a:solidFill>
                <a:latin typeface="Trebuchet MS" panose="020B0603020202020204" pitchFamily="34" charset="0"/>
              </a:rPr>
              <a:t> </a:t>
            </a:r>
            <a:r>
              <a:rPr lang="en-US" dirty="0" err="1">
                <a:solidFill>
                  <a:srgbClr val="002060"/>
                </a:solidFill>
                <a:latin typeface="Trebuchet MS" panose="020B0603020202020204" pitchFamily="34" charset="0"/>
              </a:rPr>
              <a:t>sanitare</a:t>
            </a:r>
            <a:r>
              <a:rPr lang="ro-RO" dirty="0">
                <a:solidFill>
                  <a:srgbClr val="002060"/>
                </a:solidFill>
                <a:latin typeface="Trebuchet MS" panose="020B0603020202020204" pitchFamily="34" charset="0"/>
              </a:rPr>
              <a:t> aflate </a:t>
            </a:r>
            <a:r>
              <a:rPr lang="en-US" dirty="0">
                <a:solidFill>
                  <a:srgbClr val="002060"/>
                </a:solidFill>
                <a:latin typeface="Trebuchet MS" panose="020B0603020202020204" pitchFamily="34" charset="0"/>
              </a:rPr>
              <a:t>î</a:t>
            </a:r>
            <a:r>
              <a:rPr lang="ro-RO" dirty="0">
                <a:solidFill>
                  <a:srgbClr val="002060"/>
                </a:solidFill>
                <a:latin typeface="Trebuchet MS" panose="020B0603020202020204" pitchFamily="34" charset="0"/>
              </a:rPr>
              <a:t>n subordinea CJ Bv (190 Spitalul Clinic Judeţean de Urgenţă Braşov, 100 Spitalul Clinic de Urgen</a:t>
            </a:r>
            <a:r>
              <a:rPr lang="en-US" dirty="0" err="1">
                <a:solidFill>
                  <a:srgbClr val="002060"/>
                </a:solidFill>
                <a:latin typeface="Trebuchet MS" panose="020B0603020202020204" pitchFamily="34" charset="0"/>
              </a:rPr>
              <a:t>ță</a:t>
            </a:r>
            <a:r>
              <a:rPr lang="ro-RO" dirty="0">
                <a:solidFill>
                  <a:srgbClr val="002060"/>
                </a:solidFill>
                <a:latin typeface="Trebuchet MS" panose="020B0603020202020204" pitchFamily="34" charset="0"/>
              </a:rPr>
              <a:t> pentru Copii Braşov, 80 Spitalul Clinic de Obstetrică Ginecologie „Dr. I.A.Sbârcea” Braşov, 50 Spitalul Clinic de Boli Infecţioase Braşov, 80 Spitalul Clinic de Pneumoftiziologie Braşov, 100 Spitalul Clinic de Psihiatrie şi Neurologie Braşov, 30 Unitatea de Asisten</a:t>
            </a:r>
            <a:r>
              <a:rPr lang="en-US" dirty="0" err="1">
                <a:solidFill>
                  <a:srgbClr val="002060"/>
                </a:solidFill>
                <a:latin typeface="Trebuchet MS" panose="020B0603020202020204" pitchFamily="34" charset="0"/>
              </a:rPr>
              <a:t>ță</a:t>
            </a:r>
            <a:r>
              <a:rPr lang="ro-RO" dirty="0">
                <a:solidFill>
                  <a:srgbClr val="002060"/>
                </a:solidFill>
                <a:latin typeface="Trebuchet MS" panose="020B0603020202020204" pitchFamily="34" charset="0"/>
              </a:rPr>
              <a:t> Medico-Socială de Pneumoftiziologie Sânpetru).</a:t>
            </a:r>
          </a:p>
        </p:txBody>
      </p:sp>
      <p:sp>
        <p:nvSpPr>
          <p:cNvPr id="4" name="Rectangle 3"/>
          <p:cNvSpPr/>
          <p:nvPr/>
        </p:nvSpPr>
        <p:spPr>
          <a:xfrm>
            <a:off x="2607326" y="1490008"/>
            <a:ext cx="6096000" cy="923330"/>
          </a:xfrm>
          <a:prstGeom prst="rect">
            <a:avLst/>
          </a:prstGeom>
        </p:spPr>
        <p:txBody>
          <a:bodyPr>
            <a:spAutoFit/>
          </a:bodyPr>
          <a:lstStyle/>
          <a:p>
            <a:pPr algn="ctr"/>
            <a:r>
              <a:rPr lang="ro-RO" b="1" dirty="0">
                <a:solidFill>
                  <a:srgbClr val="002060"/>
                </a:solidFill>
                <a:latin typeface="Trebuchet MS" panose="020B0603020202020204" pitchFamily="34" charset="0"/>
                <a:cs typeface="Arial" panose="020B0604020202020204" pitchFamily="34" charset="0"/>
              </a:rPr>
              <a:t>Proiectul</a:t>
            </a:r>
            <a:br>
              <a:rPr lang="ro-RO" b="1" dirty="0">
                <a:solidFill>
                  <a:srgbClr val="002060"/>
                </a:solidFill>
                <a:latin typeface="Trebuchet MS" panose="020B0603020202020204" pitchFamily="34" charset="0"/>
                <a:cs typeface="Arial" panose="020B0604020202020204" pitchFamily="34" charset="0"/>
              </a:rPr>
            </a:br>
            <a:r>
              <a:rPr lang="ro-RO" b="1" dirty="0">
                <a:solidFill>
                  <a:srgbClr val="002060"/>
                </a:solidFill>
                <a:latin typeface="Trebuchet MS" panose="020B0603020202020204" pitchFamily="34" charset="0"/>
                <a:cs typeface="Arial" panose="020B0604020202020204" pitchFamily="34" charset="0"/>
              </a:rPr>
              <a:t> „</a:t>
            </a:r>
            <a:r>
              <a:rPr lang="en-US" b="1" dirty="0" err="1">
                <a:solidFill>
                  <a:srgbClr val="002060"/>
                </a:solidFill>
                <a:latin typeface="Trebuchet MS" panose="020B0603020202020204" pitchFamily="34" charset="0"/>
                <a:cs typeface="Arial" panose="020B0604020202020204" pitchFamily="34" charset="0"/>
              </a:rPr>
              <a:t>Digitalizarea</a:t>
            </a:r>
            <a:r>
              <a:rPr lang="en-US" b="1" dirty="0">
                <a:solidFill>
                  <a:srgbClr val="002060"/>
                </a:solidFill>
                <a:latin typeface="Trebuchet MS" panose="020B0603020202020204" pitchFamily="34" charset="0"/>
                <a:cs typeface="Arial" panose="020B0604020202020204" pitchFamily="34" charset="0"/>
              </a:rPr>
              <a:t> </a:t>
            </a:r>
            <a:r>
              <a:rPr lang="en-US" b="1" dirty="0" err="1">
                <a:solidFill>
                  <a:srgbClr val="002060"/>
                </a:solidFill>
                <a:latin typeface="Trebuchet MS" panose="020B0603020202020204" pitchFamily="34" charset="0"/>
                <a:cs typeface="Arial" panose="020B0604020202020204" pitchFamily="34" charset="0"/>
              </a:rPr>
              <a:t>serviciilor</a:t>
            </a:r>
            <a:r>
              <a:rPr lang="en-US" b="1" dirty="0">
                <a:solidFill>
                  <a:srgbClr val="002060"/>
                </a:solidFill>
                <a:latin typeface="Trebuchet MS" panose="020B0603020202020204" pitchFamily="34" charset="0"/>
                <a:cs typeface="Arial" panose="020B0604020202020204" pitchFamily="34" charset="0"/>
              </a:rPr>
              <a:t> </a:t>
            </a:r>
            <a:r>
              <a:rPr lang="en-US" b="1" dirty="0" err="1">
                <a:solidFill>
                  <a:srgbClr val="002060"/>
                </a:solidFill>
                <a:latin typeface="Trebuchet MS" panose="020B0603020202020204" pitchFamily="34" charset="0"/>
                <a:cs typeface="Arial" panose="020B0604020202020204" pitchFamily="34" charset="0"/>
              </a:rPr>
              <a:t>sociale</a:t>
            </a:r>
            <a:r>
              <a:rPr lang="en-US" b="1" dirty="0">
                <a:solidFill>
                  <a:srgbClr val="002060"/>
                </a:solidFill>
                <a:latin typeface="Trebuchet MS" panose="020B0603020202020204" pitchFamily="34" charset="0"/>
                <a:cs typeface="Arial" panose="020B0604020202020204" pitchFamily="34" charset="0"/>
              </a:rPr>
              <a:t> </a:t>
            </a:r>
            <a:r>
              <a:rPr lang="en-US" b="1" dirty="0" err="1">
                <a:solidFill>
                  <a:srgbClr val="002060"/>
                </a:solidFill>
                <a:latin typeface="Trebuchet MS" panose="020B0603020202020204" pitchFamily="34" charset="0"/>
                <a:cs typeface="Arial" panose="020B0604020202020204" pitchFamily="34" charset="0"/>
              </a:rPr>
              <a:t>și</a:t>
            </a:r>
            <a:r>
              <a:rPr lang="en-US" b="1" dirty="0">
                <a:solidFill>
                  <a:srgbClr val="002060"/>
                </a:solidFill>
                <a:latin typeface="Trebuchet MS" panose="020B0603020202020204" pitchFamily="34" charset="0"/>
                <a:cs typeface="Arial" panose="020B0604020202020204" pitchFamily="34" charset="0"/>
              </a:rPr>
              <a:t> </a:t>
            </a:r>
            <a:r>
              <a:rPr lang="en-US" b="1" dirty="0" err="1">
                <a:solidFill>
                  <a:srgbClr val="002060"/>
                </a:solidFill>
                <a:latin typeface="Trebuchet MS" panose="020B0603020202020204" pitchFamily="34" charset="0"/>
                <a:cs typeface="Arial" panose="020B0604020202020204" pitchFamily="34" charset="0"/>
              </a:rPr>
              <a:t>medicale</a:t>
            </a:r>
            <a:r>
              <a:rPr lang="en-US" b="1" dirty="0">
                <a:solidFill>
                  <a:srgbClr val="002060"/>
                </a:solidFill>
                <a:latin typeface="Trebuchet MS" panose="020B0603020202020204" pitchFamily="34" charset="0"/>
                <a:cs typeface="Arial" panose="020B0604020202020204" pitchFamily="34" charset="0"/>
              </a:rPr>
              <a:t> </a:t>
            </a:r>
            <a:r>
              <a:rPr lang="en-US" b="1" dirty="0" err="1">
                <a:solidFill>
                  <a:srgbClr val="002060"/>
                </a:solidFill>
                <a:latin typeface="Trebuchet MS" panose="020B0603020202020204" pitchFamily="34" charset="0"/>
                <a:cs typeface="Arial" panose="020B0604020202020204" pitchFamily="34" charset="0"/>
              </a:rPr>
              <a:t>aflate</a:t>
            </a:r>
            <a:r>
              <a:rPr lang="en-US" b="1" dirty="0">
                <a:solidFill>
                  <a:srgbClr val="002060"/>
                </a:solidFill>
                <a:latin typeface="Trebuchet MS" panose="020B0603020202020204" pitchFamily="34" charset="0"/>
                <a:cs typeface="Arial" panose="020B0604020202020204" pitchFamily="34" charset="0"/>
              </a:rPr>
              <a:t> </a:t>
            </a:r>
            <a:r>
              <a:rPr lang="en-US" b="1" dirty="0" err="1">
                <a:solidFill>
                  <a:srgbClr val="002060"/>
                </a:solidFill>
                <a:latin typeface="Trebuchet MS" panose="020B0603020202020204" pitchFamily="34" charset="0"/>
                <a:cs typeface="Arial" panose="020B0604020202020204" pitchFamily="34" charset="0"/>
              </a:rPr>
              <a:t>în</a:t>
            </a:r>
            <a:r>
              <a:rPr lang="en-US" b="1" dirty="0">
                <a:solidFill>
                  <a:srgbClr val="002060"/>
                </a:solidFill>
                <a:latin typeface="Trebuchet MS" panose="020B0603020202020204" pitchFamily="34" charset="0"/>
                <a:cs typeface="Arial" panose="020B0604020202020204" pitchFamily="34" charset="0"/>
              </a:rPr>
              <a:t> </a:t>
            </a:r>
            <a:r>
              <a:rPr lang="en-US" b="1" dirty="0" err="1">
                <a:solidFill>
                  <a:srgbClr val="002060"/>
                </a:solidFill>
                <a:latin typeface="Trebuchet MS" panose="020B0603020202020204" pitchFamily="34" charset="0"/>
                <a:cs typeface="Arial" panose="020B0604020202020204" pitchFamily="34" charset="0"/>
              </a:rPr>
              <a:t>competenta</a:t>
            </a:r>
            <a:r>
              <a:rPr lang="en-US" b="1" dirty="0">
                <a:solidFill>
                  <a:srgbClr val="002060"/>
                </a:solidFill>
                <a:latin typeface="Trebuchet MS" panose="020B0603020202020204" pitchFamily="34" charset="0"/>
                <a:cs typeface="Arial" panose="020B0604020202020204" pitchFamily="34" charset="0"/>
              </a:rPr>
              <a:t> </a:t>
            </a:r>
            <a:r>
              <a:rPr lang="en-US" b="1" dirty="0" err="1">
                <a:solidFill>
                  <a:srgbClr val="002060"/>
                </a:solidFill>
                <a:latin typeface="Trebuchet MS" panose="020B0603020202020204" pitchFamily="34" charset="0"/>
                <a:cs typeface="Arial" panose="020B0604020202020204" pitchFamily="34" charset="0"/>
              </a:rPr>
              <a:t>Consiliului</a:t>
            </a:r>
            <a:r>
              <a:rPr lang="en-US" b="1" dirty="0">
                <a:solidFill>
                  <a:srgbClr val="002060"/>
                </a:solidFill>
                <a:latin typeface="Trebuchet MS" panose="020B0603020202020204" pitchFamily="34" charset="0"/>
                <a:cs typeface="Arial" panose="020B0604020202020204" pitchFamily="34" charset="0"/>
              </a:rPr>
              <a:t> </a:t>
            </a:r>
            <a:r>
              <a:rPr lang="en-US" b="1" dirty="0" err="1">
                <a:solidFill>
                  <a:srgbClr val="002060"/>
                </a:solidFill>
                <a:latin typeface="Trebuchet MS" panose="020B0603020202020204" pitchFamily="34" charset="0"/>
                <a:cs typeface="Arial" panose="020B0604020202020204" pitchFamily="34" charset="0"/>
              </a:rPr>
              <a:t>Județean</a:t>
            </a:r>
            <a:r>
              <a:rPr lang="en-US" b="1" dirty="0">
                <a:solidFill>
                  <a:srgbClr val="002060"/>
                </a:solidFill>
                <a:latin typeface="Trebuchet MS" panose="020B0603020202020204" pitchFamily="34" charset="0"/>
                <a:cs typeface="Arial" panose="020B0604020202020204" pitchFamily="34" charset="0"/>
              </a:rPr>
              <a:t> </a:t>
            </a:r>
            <a:r>
              <a:rPr lang="en-US" b="1" dirty="0" err="1">
                <a:solidFill>
                  <a:srgbClr val="002060"/>
                </a:solidFill>
                <a:latin typeface="Trebuchet MS" panose="020B0603020202020204" pitchFamily="34" charset="0"/>
                <a:cs typeface="Arial" panose="020B0604020202020204" pitchFamily="34" charset="0"/>
              </a:rPr>
              <a:t>Brașov</a:t>
            </a:r>
            <a:r>
              <a:rPr lang="ro-RO" b="1" dirty="0">
                <a:solidFill>
                  <a:srgbClr val="002060"/>
                </a:solidFill>
                <a:latin typeface="Trebuchet MS" panose="020B0603020202020204" pitchFamily="34" charset="0"/>
                <a:cs typeface="Arial" panose="020B0604020202020204" pitchFamily="34" charset="0"/>
              </a:rPr>
              <a:t>”</a:t>
            </a:r>
            <a:endParaRPr lang="ro-RO" dirty="0">
              <a:latin typeface="Trebuchet MS" panose="020B0603020202020204" pitchFamily="34" charset="0"/>
            </a:endParaRPr>
          </a:p>
        </p:txBody>
      </p:sp>
    </p:spTree>
    <p:extLst>
      <p:ext uri="{BB962C8B-B14F-4D97-AF65-F5344CB8AC3E}">
        <p14:creationId xmlns:p14="http://schemas.microsoft.com/office/powerpoint/2010/main" val="151689460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 xmlns:a16="http://schemas.microsoft.com/office/drawing/2014/main" id="{C065C5D5-1365-4111-86CC-9EDEBB7EDD65}"/>
              </a:ext>
            </a:extLst>
          </p:cNvPr>
          <p:cNvPicPr/>
          <p:nvPr/>
        </p:nvPicPr>
        <p:blipFill>
          <a:blip r:embed="rId2" cstate="print">
            <a:extLst>
              <a:ext uri="{28A0092B-C50C-407E-A947-70E740481C1C}">
                <a14:useLocalDpi xmlns:a14="http://schemas.microsoft.com/office/drawing/2010/main" val="0"/>
              </a:ext>
            </a:extLst>
          </a:blip>
          <a:stretch>
            <a:fillRect/>
          </a:stretch>
        </p:blipFill>
        <p:spPr>
          <a:xfrm>
            <a:off x="2145293" y="287300"/>
            <a:ext cx="8025413" cy="820106"/>
          </a:xfrm>
          <a:prstGeom prst="rect">
            <a:avLst/>
          </a:prstGeom>
        </p:spPr>
      </p:pic>
      <p:sp>
        <p:nvSpPr>
          <p:cNvPr id="3" name="Rectangle 2"/>
          <p:cNvSpPr/>
          <p:nvPr/>
        </p:nvSpPr>
        <p:spPr>
          <a:xfrm>
            <a:off x="2761562" y="1491075"/>
            <a:ext cx="6096000" cy="923330"/>
          </a:xfrm>
          <a:prstGeom prst="rect">
            <a:avLst/>
          </a:prstGeom>
        </p:spPr>
        <p:txBody>
          <a:bodyPr>
            <a:spAutoFit/>
          </a:bodyPr>
          <a:lstStyle/>
          <a:p>
            <a:pPr algn="ctr"/>
            <a:r>
              <a:rPr lang="ro-RO" b="1" dirty="0">
                <a:solidFill>
                  <a:srgbClr val="002060"/>
                </a:solidFill>
                <a:latin typeface="Trebuchet MS" panose="020B0603020202020204" pitchFamily="34" charset="0"/>
                <a:cs typeface="Arial" panose="020B0604020202020204" pitchFamily="34" charset="0"/>
              </a:rPr>
              <a:t>Proiectul</a:t>
            </a:r>
            <a:br>
              <a:rPr lang="ro-RO" b="1" dirty="0">
                <a:solidFill>
                  <a:srgbClr val="002060"/>
                </a:solidFill>
                <a:latin typeface="Trebuchet MS" panose="020B0603020202020204" pitchFamily="34" charset="0"/>
                <a:cs typeface="Arial" panose="020B0604020202020204" pitchFamily="34" charset="0"/>
              </a:rPr>
            </a:br>
            <a:r>
              <a:rPr lang="ro-RO" b="1" dirty="0">
                <a:solidFill>
                  <a:srgbClr val="002060"/>
                </a:solidFill>
                <a:latin typeface="Trebuchet MS" panose="020B0603020202020204" pitchFamily="34" charset="0"/>
                <a:cs typeface="Arial" panose="020B0604020202020204" pitchFamily="34" charset="0"/>
              </a:rPr>
              <a:t> „</a:t>
            </a:r>
            <a:r>
              <a:rPr lang="en-US" b="1" dirty="0" err="1">
                <a:solidFill>
                  <a:srgbClr val="002060"/>
                </a:solidFill>
                <a:latin typeface="Trebuchet MS" panose="020B0603020202020204" pitchFamily="34" charset="0"/>
                <a:cs typeface="Arial" panose="020B0604020202020204" pitchFamily="34" charset="0"/>
              </a:rPr>
              <a:t>Digitalizarea</a:t>
            </a:r>
            <a:r>
              <a:rPr lang="en-US" b="1" dirty="0">
                <a:solidFill>
                  <a:srgbClr val="002060"/>
                </a:solidFill>
                <a:latin typeface="Trebuchet MS" panose="020B0603020202020204" pitchFamily="34" charset="0"/>
                <a:cs typeface="Arial" panose="020B0604020202020204" pitchFamily="34" charset="0"/>
              </a:rPr>
              <a:t> </a:t>
            </a:r>
            <a:r>
              <a:rPr lang="en-US" b="1" dirty="0" err="1">
                <a:solidFill>
                  <a:srgbClr val="002060"/>
                </a:solidFill>
                <a:latin typeface="Trebuchet MS" panose="020B0603020202020204" pitchFamily="34" charset="0"/>
                <a:cs typeface="Arial" panose="020B0604020202020204" pitchFamily="34" charset="0"/>
              </a:rPr>
              <a:t>serviciilor</a:t>
            </a:r>
            <a:r>
              <a:rPr lang="en-US" b="1" dirty="0">
                <a:solidFill>
                  <a:srgbClr val="002060"/>
                </a:solidFill>
                <a:latin typeface="Trebuchet MS" panose="020B0603020202020204" pitchFamily="34" charset="0"/>
                <a:cs typeface="Arial" panose="020B0604020202020204" pitchFamily="34" charset="0"/>
              </a:rPr>
              <a:t> </a:t>
            </a:r>
            <a:r>
              <a:rPr lang="en-US" b="1" dirty="0" err="1">
                <a:solidFill>
                  <a:srgbClr val="002060"/>
                </a:solidFill>
                <a:latin typeface="Trebuchet MS" panose="020B0603020202020204" pitchFamily="34" charset="0"/>
                <a:cs typeface="Arial" panose="020B0604020202020204" pitchFamily="34" charset="0"/>
              </a:rPr>
              <a:t>sociale</a:t>
            </a:r>
            <a:r>
              <a:rPr lang="en-US" b="1" dirty="0">
                <a:solidFill>
                  <a:srgbClr val="002060"/>
                </a:solidFill>
                <a:latin typeface="Trebuchet MS" panose="020B0603020202020204" pitchFamily="34" charset="0"/>
                <a:cs typeface="Arial" panose="020B0604020202020204" pitchFamily="34" charset="0"/>
              </a:rPr>
              <a:t> </a:t>
            </a:r>
            <a:r>
              <a:rPr lang="en-US" b="1" dirty="0" err="1">
                <a:solidFill>
                  <a:srgbClr val="002060"/>
                </a:solidFill>
                <a:latin typeface="Trebuchet MS" panose="020B0603020202020204" pitchFamily="34" charset="0"/>
                <a:cs typeface="Arial" panose="020B0604020202020204" pitchFamily="34" charset="0"/>
              </a:rPr>
              <a:t>și</a:t>
            </a:r>
            <a:r>
              <a:rPr lang="en-US" b="1" dirty="0">
                <a:solidFill>
                  <a:srgbClr val="002060"/>
                </a:solidFill>
                <a:latin typeface="Trebuchet MS" panose="020B0603020202020204" pitchFamily="34" charset="0"/>
                <a:cs typeface="Arial" panose="020B0604020202020204" pitchFamily="34" charset="0"/>
              </a:rPr>
              <a:t> </a:t>
            </a:r>
            <a:r>
              <a:rPr lang="en-US" b="1" dirty="0" err="1">
                <a:solidFill>
                  <a:srgbClr val="002060"/>
                </a:solidFill>
                <a:latin typeface="Trebuchet MS" panose="020B0603020202020204" pitchFamily="34" charset="0"/>
                <a:cs typeface="Arial" panose="020B0604020202020204" pitchFamily="34" charset="0"/>
              </a:rPr>
              <a:t>medicale</a:t>
            </a:r>
            <a:r>
              <a:rPr lang="en-US" b="1" dirty="0">
                <a:solidFill>
                  <a:srgbClr val="002060"/>
                </a:solidFill>
                <a:latin typeface="Trebuchet MS" panose="020B0603020202020204" pitchFamily="34" charset="0"/>
                <a:cs typeface="Arial" panose="020B0604020202020204" pitchFamily="34" charset="0"/>
              </a:rPr>
              <a:t> </a:t>
            </a:r>
            <a:r>
              <a:rPr lang="en-US" b="1" dirty="0" err="1">
                <a:solidFill>
                  <a:srgbClr val="002060"/>
                </a:solidFill>
                <a:latin typeface="Trebuchet MS" panose="020B0603020202020204" pitchFamily="34" charset="0"/>
                <a:cs typeface="Arial" panose="020B0604020202020204" pitchFamily="34" charset="0"/>
              </a:rPr>
              <a:t>aflate</a:t>
            </a:r>
            <a:r>
              <a:rPr lang="en-US" b="1" dirty="0">
                <a:solidFill>
                  <a:srgbClr val="002060"/>
                </a:solidFill>
                <a:latin typeface="Trebuchet MS" panose="020B0603020202020204" pitchFamily="34" charset="0"/>
                <a:cs typeface="Arial" panose="020B0604020202020204" pitchFamily="34" charset="0"/>
              </a:rPr>
              <a:t> </a:t>
            </a:r>
            <a:r>
              <a:rPr lang="en-US" b="1" dirty="0" err="1">
                <a:solidFill>
                  <a:srgbClr val="002060"/>
                </a:solidFill>
                <a:latin typeface="Trebuchet MS" panose="020B0603020202020204" pitchFamily="34" charset="0"/>
                <a:cs typeface="Arial" panose="020B0604020202020204" pitchFamily="34" charset="0"/>
              </a:rPr>
              <a:t>în</a:t>
            </a:r>
            <a:r>
              <a:rPr lang="en-US" b="1" dirty="0">
                <a:solidFill>
                  <a:srgbClr val="002060"/>
                </a:solidFill>
                <a:latin typeface="Trebuchet MS" panose="020B0603020202020204" pitchFamily="34" charset="0"/>
                <a:cs typeface="Arial" panose="020B0604020202020204" pitchFamily="34" charset="0"/>
              </a:rPr>
              <a:t> </a:t>
            </a:r>
            <a:r>
              <a:rPr lang="en-US" b="1" dirty="0" err="1">
                <a:solidFill>
                  <a:srgbClr val="002060"/>
                </a:solidFill>
                <a:latin typeface="Trebuchet MS" panose="020B0603020202020204" pitchFamily="34" charset="0"/>
                <a:cs typeface="Arial" panose="020B0604020202020204" pitchFamily="34" charset="0"/>
              </a:rPr>
              <a:t>competența</a:t>
            </a:r>
            <a:r>
              <a:rPr lang="en-US" b="1" dirty="0">
                <a:solidFill>
                  <a:srgbClr val="002060"/>
                </a:solidFill>
                <a:latin typeface="Trebuchet MS" panose="020B0603020202020204" pitchFamily="34" charset="0"/>
                <a:cs typeface="Arial" panose="020B0604020202020204" pitchFamily="34" charset="0"/>
              </a:rPr>
              <a:t> </a:t>
            </a:r>
            <a:r>
              <a:rPr lang="en-US" b="1" dirty="0" err="1">
                <a:solidFill>
                  <a:srgbClr val="002060"/>
                </a:solidFill>
                <a:latin typeface="Trebuchet MS" panose="020B0603020202020204" pitchFamily="34" charset="0"/>
                <a:cs typeface="Arial" panose="020B0604020202020204" pitchFamily="34" charset="0"/>
              </a:rPr>
              <a:t>Consiliului</a:t>
            </a:r>
            <a:r>
              <a:rPr lang="en-US" b="1" dirty="0">
                <a:solidFill>
                  <a:srgbClr val="002060"/>
                </a:solidFill>
                <a:latin typeface="Trebuchet MS" panose="020B0603020202020204" pitchFamily="34" charset="0"/>
                <a:cs typeface="Arial" panose="020B0604020202020204" pitchFamily="34" charset="0"/>
              </a:rPr>
              <a:t> </a:t>
            </a:r>
            <a:r>
              <a:rPr lang="en-US" b="1" dirty="0" err="1">
                <a:solidFill>
                  <a:srgbClr val="002060"/>
                </a:solidFill>
                <a:latin typeface="Trebuchet MS" panose="020B0603020202020204" pitchFamily="34" charset="0"/>
                <a:cs typeface="Arial" panose="020B0604020202020204" pitchFamily="34" charset="0"/>
              </a:rPr>
              <a:t>Județean</a:t>
            </a:r>
            <a:r>
              <a:rPr lang="en-US" b="1" dirty="0">
                <a:solidFill>
                  <a:srgbClr val="002060"/>
                </a:solidFill>
                <a:latin typeface="Trebuchet MS" panose="020B0603020202020204" pitchFamily="34" charset="0"/>
                <a:cs typeface="Arial" panose="020B0604020202020204" pitchFamily="34" charset="0"/>
              </a:rPr>
              <a:t> </a:t>
            </a:r>
            <a:r>
              <a:rPr lang="en-US" b="1" dirty="0" err="1">
                <a:solidFill>
                  <a:srgbClr val="002060"/>
                </a:solidFill>
                <a:latin typeface="Trebuchet MS" panose="020B0603020202020204" pitchFamily="34" charset="0"/>
                <a:cs typeface="Arial" panose="020B0604020202020204" pitchFamily="34" charset="0"/>
              </a:rPr>
              <a:t>Brașov</a:t>
            </a:r>
            <a:r>
              <a:rPr lang="ro-RO" b="1" dirty="0">
                <a:solidFill>
                  <a:srgbClr val="002060"/>
                </a:solidFill>
                <a:latin typeface="Trebuchet MS" panose="020B0603020202020204" pitchFamily="34" charset="0"/>
                <a:cs typeface="Arial" panose="020B0604020202020204" pitchFamily="34" charset="0"/>
              </a:rPr>
              <a:t>”</a:t>
            </a:r>
            <a:endParaRPr lang="ro-RO" dirty="0">
              <a:latin typeface="Trebuchet MS" panose="020B0603020202020204" pitchFamily="34" charset="0"/>
            </a:endParaRPr>
          </a:p>
        </p:txBody>
      </p:sp>
      <p:pic>
        <p:nvPicPr>
          <p:cNvPr id="6" name="Picture 5" descr="Description: Description: Description: \\fileserver2\share2\ThreeT\Implementare\Identitate vizuală\Stema-Consiliul-Judetean-Brasov-CMYK (jpg).jpg"/>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431970" y="3354111"/>
            <a:ext cx="1421176" cy="1087013"/>
          </a:xfrm>
          <a:prstGeom prst="rect">
            <a:avLst/>
          </a:prstGeom>
          <a:noFill/>
          <a:ln>
            <a:noFill/>
          </a:ln>
        </p:spPr>
      </p:pic>
      <p:sp>
        <p:nvSpPr>
          <p:cNvPr id="8" name="TextBox 7"/>
          <p:cNvSpPr txBox="1"/>
          <p:nvPr/>
        </p:nvSpPr>
        <p:spPr>
          <a:xfrm>
            <a:off x="3371591" y="2885775"/>
            <a:ext cx="5353768" cy="369332"/>
          </a:xfrm>
          <a:prstGeom prst="rect">
            <a:avLst/>
          </a:prstGeom>
          <a:noFill/>
        </p:spPr>
        <p:txBody>
          <a:bodyPr wrap="square" rtlCol="0">
            <a:spAutoFit/>
          </a:bodyPr>
          <a:lstStyle/>
          <a:p>
            <a:r>
              <a:rPr lang="en-US" dirty="0">
                <a:latin typeface="Trebuchet MS" panose="020B0603020202020204" pitchFamily="34" charset="0"/>
              </a:rPr>
              <a:t>     </a:t>
            </a:r>
            <a:r>
              <a:rPr lang="en-US" dirty="0" err="1">
                <a:latin typeface="Trebuchet MS" panose="020B0603020202020204" pitchFamily="34" charset="0"/>
              </a:rPr>
              <a:t>Beneficiar</a:t>
            </a:r>
            <a:r>
              <a:rPr lang="en-US" dirty="0">
                <a:latin typeface="Trebuchet MS" panose="020B0603020202020204" pitchFamily="34" charset="0"/>
              </a:rPr>
              <a:t>                                </a:t>
            </a:r>
            <a:r>
              <a:rPr lang="en-US" dirty="0" err="1">
                <a:latin typeface="Trebuchet MS" panose="020B0603020202020204" pitchFamily="34" charset="0"/>
              </a:rPr>
              <a:t>Partener</a:t>
            </a:r>
            <a:endParaRPr lang="ro-RO" dirty="0">
              <a:latin typeface="Trebuchet MS" panose="020B0603020202020204" pitchFamily="34" charset="0"/>
            </a:endParaRPr>
          </a:p>
        </p:txBody>
      </p:sp>
      <p:sp>
        <p:nvSpPr>
          <p:cNvPr id="9" name="TextBox 8"/>
          <p:cNvSpPr txBox="1"/>
          <p:nvPr/>
        </p:nvSpPr>
        <p:spPr>
          <a:xfrm>
            <a:off x="2748924" y="4540128"/>
            <a:ext cx="2787268" cy="1200329"/>
          </a:xfrm>
          <a:prstGeom prst="rect">
            <a:avLst/>
          </a:prstGeom>
          <a:noFill/>
        </p:spPr>
        <p:txBody>
          <a:bodyPr wrap="square" rtlCol="0">
            <a:spAutoFit/>
          </a:bodyPr>
          <a:lstStyle/>
          <a:p>
            <a:pPr algn="ctr"/>
            <a:r>
              <a:rPr lang="en-US" dirty="0">
                <a:latin typeface="Trebuchet MS" panose="020B0603020202020204" pitchFamily="34" charset="0"/>
              </a:rPr>
              <a:t>Manager </a:t>
            </a:r>
            <a:r>
              <a:rPr lang="en-US" dirty="0" err="1">
                <a:latin typeface="Trebuchet MS" panose="020B0603020202020204" pitchFamily="34" charset="0"/>
              </a:rPr>
              <a:t>proiect</a:t>
            </a:r>
            <a:endParaRPr lang="en-US" dirty="0">
              <a:latin typeface="Trebuchet MS" panose="020B0603020202020204" pitchFamily="34" charset="0"/>
            </a:endParaRPr>
          </a:p>
          <a:p>
            <a:pPr algn="ctr"/>
            <a:r>
              <a:rPr lang="en-US" dirty="0">
                <a:latin typeface="Trebuchet MS" panose="020B0603020202020204" pitchFamily="34" charset="0"/>
              </a:rPr>
              <a:t>Dan </a:t>
            </a:r>
            <a:r>
              <a:rPr lang="en-US" dirty="0" err="1">
                <a:latin typeface="Trebuchet MS" panose="020B0603020202020204" pitchFamily="34" charset="0"/>
              </a:rPr>
              <a:t>Mircea</a:t>
            </a:r>
            <a:r>
              <a:rPr lang="en-US" dirty="0">
                <a:latin typeface="Trebuchet MS" panose="020B0603020202020204" pitchFamily="34" charset="0"/>
              </a:rPr>
              <a:t> Suciu</a:t>
            </a:r>
          </a:p>
          <a:p>
            <a:pPr algn="ctr"/>
            <a:r>
              <a:rPr lang="en-US" dirty="0">
                <a:latin typeface="Trebuchet MS" panose="020B0603020202020204" pitchFamily="34" charset="0"/>
              </a:rPr>
              <a:t>Tel: 0368.419122</a:t>
            </a:r>
          </a:p>
          <a:p>
            <a:pPr algn="ctr"/>
            <a:r>
              <a:rPr lang="en-US" dirty="0">
                <a:latin typeface="Trebuchet MS" panose="020B0603020202020204" pitchFamily="34" charset="0"/>
              </a:rPr>
              <a:t>dan.suciu@judbrasov.ro</a:t>
            </a:r>
            <a:endParaRPr lang="ro-RO" dirty="0">
              <a:latin typeface="Trebuchet MS" panose="020B0603020202020204" pitchFamily="34" charset="0"/>
            </a:endParaRPr>
          </a:p>
        </p:txBody>
      </p:sp>
      <p:pic>
        <p:nvPicPr>
          <p:cNvPr id="10" name="Picture 9"/>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894024" y="3389937"/>
            <a:ext cx="2710149" cy="809625"/>
          </a:xfrm>
          <a:prstGeom prst="rect">
            <a:avLst/>
          </a:prstGeom>
        </p:spPr>
      </p:pic>
      <p:sp>
        <p:nvSpPr>
          <p:cNvPr id="11" name="TextBox 10"/>
          <p:cNvSpPr txBox="1"/>
          <p:nvPr/>
        </p:nvSpPr>
        <p:spPr>
          <a:xfrm>
            <a:off x="5809562" y="4284071"/>
            <a:ext cx="3371376" cy="1477328"/>
          </a:xfrm>
          <a:prstGeom prst="rect">
            <a:avLst/>
          </a:prstGeom>
          <a:noFill/>
        </p:spPr>
        <p:txBody>
          <a:bodyPr wrap="square" rtlCol="0">
            <a:spAutoFit/>
          </a:bodyPr>
          <a:lstStyle/>
          <a:p>
            <a:pPr algn="ctr"/>
            <a:r>
              <a:rPr lang="en-US" dirty="0">
                <a:latin typeface="Trebuchet MS" panose="020B0603020202020204" pitchFamily="34" charset="0"/>
              </a:rPr>
              <a:t>Specialist </a:t>
            </a:r>
            <a:r>
              <a:rPr lang="en-US" dirty="0" err="1">
                <a:latin typeface="Trebuchet MS" panose="020B0603020202020204" pitchFamily="34" charset="0"/>
              </a:rPr>
              <a:t>îmbunătățire</a:t>
            </a:r>
            <a:r>
              <a:rPr lang="en-US" dirty="0">
                <a:latin typeface="Trebuchet MS" panose="020B0603020202020204" pitchFamily="34" charset="0"/>
              </a:rPr>
              <a:t> </a:t>
            </a:r>
            <a:r>
              <a:rPr lang="en-US" dirty="0" err="1">
                <a:latin typeface="Trebuchet MS" panose="020B0603020202020204" pitchFamily="34" charset="0"/>
              </a:rPr>
              <a:t>procese</a:t>
            </a:r>
            <a:endParaRPr lang="en-US" dirty="0">
              <a:latin typeface="Trebuchet MS" panose="020B0603020202020204" pitchFamily="34" charset="0"/>
            </a:endParaRPr>
          </a:p>
          <a:p>
            <a:pPr algn="ctr"/>
            <a:r>
              <a:rPr lang="en-US" dirty="0">
                <a:latin typeface="Trebuchet MS" panose="020B0603020202020204" pitchFamily="34" charset="0"/>
              </a:rPr>
              <a:t>Lidia </a:t>
            </a:r>
            <a:r>
              <a:rPr lang="en-US" dirty="0" err="1">
                <a:latin typeface="Trebuchet MS" panose="020B0603020202020204" pitchFamily="34" charset="0"/>
              </a:rPr>
              <a:t>Mailat</a:t>
            </a:r>
            <a:endParaRPr lang="en-US" dirty="0">
              <a:latin typeface="Trebuchet MS" panose="020B0603020202020204" pitchFamily="34" charset="0"/>
            </a:endParaRPr>
          </a:p>
          <a:p>
            <a:pPr algn="ctr"/>
            <a:r>
              <a:rPr lang="en-US" dirty="0">
                <a:latin typeface="Trebuchet MS" panose="020B0603020202020204" pitchFamily="34" charset="0"/>
              </a:rPr>
              <a:t>Tel</a:t>
            </a:r>
            <a:r>
              <a:rPr lang="en-US">
                <a:latin typeface="Trebuchet MS" panose="020B0603020202020204" pitchFamily="34" charset="0"/>
              </a:rPr>
              <a:t>: 0721.234.689</a:t>
            </a:r>
            <a:endParaRPr lang="en-US" dirty="0">
              <a:latin typeface="Trebuchet MS" panose="020B0603020202020204" pitchFamily="34" charset="0"/>
            </a:endParaRPr>
          </a:p>
          <a:p>
            <a:pPr algn="ctr"/>
            <a:r>
              <a:rPr lang="en-US" dirty="0">
                <a:latin typeface="Trebuchet MS" panose="020B0603020202020204" pitchFamily="34" charset="0"/>
              </a:rPr>
              <a:t>presa@dgaspcbv.ro</a:t>
            </a:r>
            <a:endParaRPr lang="ro-RO" dirty="0">
              <a:latin typeface="Trebuchet MS" panose="020B0603020202020204" pitchFamily="34" charset="0"/>
            </a:endParaRPr>
          </a:p>
        </p:txBody>
      </p:sp>
      <p:sp>
        <p:nvSpPr>
          <p:cNvPr id="13" name="TextBox 12"/>
          <p:cNvSpPr txBox="1"/>
          <p:nvPr/>
        </p:nvSpPr>
        <p:spPr>
          <a:xfrm>
            <a:off x="4285561" y="6180463"/>
            <a:ext cx="2820319" cy="369332"/>
          </a:xfrm>
          <a:prstGeom prst="rect">
            <a:avLst/>
          </a:prstGeom>
          <a:noFill/>
        </p:spPr>
        <p:txBody>
          <a:bodyPr wrap="square" rtlCol="0">
            <a:spAutoFit/>
          </a:bodyPr>
          <a:lstStyle/>
          <a:p>
            <a:r>
              <a:rPr lang="en-US" dirty="0"/>
              <a:t>            </a:t>
            </a:r>
            <a:r>
              <a:rPr lang="en-US" dirty="0" err="1">
                <a:latin typeface="Trebuchet MS" panose="020B0603020202020204" pitchFamily="34" charset="0"/>
              </a:rPr>
              <a:t>Vă</a:t>
            </a:r>
            <a:r>
              <a:rPr lang="en-US" dirty="0">
                <a:latin typeface="Trebuchet MS" panose="020B0603020202020204" pitchFamily="34" charset="0"/>
              </a:rPr>
              <a:t> </a:t>
            </a:r>
            <a:r>
              <a:rPr lang="en-US" dirty="0" err="1">
                <a:latin typeface="Trebuchet MS" panose="020B0603020202020204" pitchFamily="34" charset="0"/>
              </a:rPr>
              <a:t>mulțumim</a:t>
            </a:r>
            <a:r>
              <a:rPr lang="en-US" dirty="0">
                <a:latin typeface="Trebuchet MS" panose="020B0603020202020204" pitchFamily="34" charset="0"/>
              </a:rPr>
              <a:t>!</a:t>
            </a:r>
            <a:endParaRPr lang="ro-RO" dirty="0">
              <a:latin typeface="Trebuchet MS" panose="020B0603020202020204" pitchFamily="34" charset="0"/>
            </a:endParaRPr>
          </a:p>
        </p:txBody>
      </p:sp>
    </p:spTree>
    <p:extLst>
      <p:ext uri="{BB962C8B-B14F-4D97-AF65-F5344CB8AC3E}">
        <p14:creationId xmlns:p14="http://schemas.microsoft.com/office/powerpoint/2010/main" val="136513291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160</TotalTime>
  <Words>629</Words>
  <Application>Microsoft Office PowerPoint</Application>
  <PresentationFormat>Widescreen</PresentationFormat>
  <Paragraphs>49</Paragraphs>
  <Slides>8</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8</vt:i4>
      </vt:variant>
    </vt:vector>
  </HeadingPairs>
  <TitlesOfParts>
    <vt:vector size="14" baseType="lpstr">
      <vt:lpstr>Arial</vt:lpstr>
      <vt:lpstr>Calibri</vt:lpstr>
      <vt:lpstr>Calibri Light</vt:lpstr>
      <vt:lpstr>Trebuchet MS</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Alina Ivan</dc:creator>
  <cp:lastModifiedBy>Suciu Mircea Dan</cp:lastModifiedBy>
  <cp:revision>66</cp:revision>
  <cp:lastPrinted>2020-06-17T10:08:03Z</cp:lastPrinted>
  <dcterms:created xsi:type="dcterms:W3CDTF">2020-06-10T08:11:34Z</dcterms:created>
  <dcterms:modified xsi:type="dcterms:W3CDTF">2020-06-17T10:08:09Z</dcterms:modified>
</cp:coreProperties>
</file>